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6" r:id="rId1"/>
  </p:sldMasterIdLst>
  <p:notesMasterIdLst>
    <p:notesMasterId r:id="rId4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6" r:id="rId40"/>
    <p:sldId id="297"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4" autoAdjust="0"/>
    <p:restoredTop sz="94660"/>
  </p:normalViewPr>
  <p:slideViewPr>
    <p:cSldViewPr snapToGrid="0">
      <p:cViewPr varScale="1">
        <p:scale>
          <a:sx n="106" d="100"/>
          <a:sy n="106" d="100"/>
        </p:scale>
        <p:origin x="132"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09E78C-1AFC-4729-BA03-A8E4EE5889F9}" type="datetimeFigureOut">
              <a:rPr lang="en-US" smtClean="0"/>
              <a:t>9/15/2014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063A74-D98B-4246-B4AC-0F650C148264}" type="slidenum">
              <a:rPr lang="en-US" smtClean="0"/>
              <a:t>‹#›</a:t>
            </a:fld>
            <a:endParaRPr lang="en-US"/>
          </a:p>
        </p:txBody>
      </p:sp>
    </p:spTree>
    <p:extLst>
      <p:ext uri="{BB962C8B-B14F-4D97-AF65-F5344CB8AC3E}">
        <p14:creationId xmlns:p14="http://schemas.microsoft.com/office/powerpoint/2010/main" val="3307614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Are going to talk about three tools –Functional and Fund Accounting; Cash Flow and the Audit</a:t>
            </a: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0ADEE371-BA4A-4588-9B4F-2AACD80D9B6B}" type="slidenum">
              <a:rPr lang="en-US" altLang="en-US"/>
              <a:pPr eaLnBrk="1" hangingPunct="1">
                <a:spcBef>
                  <a:spcPct val="0"/>
                </a:spcBef>
              </a:pPr>
              <a:t>1</a:t>
            </a:fld>
            <a:endParaRPr lang="en-US" altLang="en-US"/>
          </a:p>
        </p:txBody>
      </p:sp>
      <p:sp>
        <p:nvSpPr>
          <p:cNvPr id="54277"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fontAlgn="base" hangingPunct="1">
              <a:spcBef>
                <a:spcPct val="0"/>
              </a:spcBef>
              <a:spcAft>
                <a:spcPct val="0"/>
              </a:spcAft>
            </a:pPr>
            <a:r>
              <a:rPr lang="en-US" altLang="en-US" smtClean="0"/>
              <a:t>Spring 2011</a:t>
            </a:r>
          </a:p>
        </p:txBody>
      </p:sp>
      <p:sp>
        <p:nvSpPr>
          <p:cNvPr id="54278" name="Header Placeholder 5"/>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fontAlgn="base" hangingPunct="1">
              <a:spcBef>
                <a:spcPct val="0"/>
              </a:spcBef>
              <a:spcAft>
                <a:spcPct val="0"/>
              </a:spcAft>
            </a:pPr>
            <a:r>
              <a:rPr lang="fr-FR" altLang="en-US" smtClean="0"/>
              <a:t>PUAD 5140: Nonprofit Financial Managment</a:t>
            </a:r>
            <a:endParaRPr lang="en-US" altLang="en-US" smtClean="0"/>
          </a:p>
        </p:txBody>
      </p:sp>
    </p:spTree>
    <p:extLst>
      <p:ext uri="{BB962C8B-B14F-4D97-AF65-F5344CB8AC3E}">
        <p14:creationId xmlns:p14="http://schemas.microsoft.com/office/powerpoint/2010/main" val="3894930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0C4C0BE-C97A-40A3-A8B4-7888D08FD633}" type="datetimeFigureOut">
              <a:rPr lang="en-US" smtClean="0"/>
              <a:t>9/15/2014</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87C83737-8EA0-4EAD-A063-E7B8D1924ADA}" type="slidenum">
              <a:rPr lang="en-US" smtClean="0"/>
              <a:t>‹#›</a:t>
            </a:fld>
            <a:endParaRPr lang="en-US"/>
          </a:p>
        </p:txBody>
      </p:sp>
    </p:spTree>
    <p:extLst>
      <p:ext uri="{BB962C8B-B14F-4D97-AF65-F5344CB8AC3E}">
        <p14:creationId xmlns:p14="http://schemas.microsoft.com/office/powerpoint/2010/main" val="1904184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C4C0BE-C97A-40A3-A8B4-7888D08FD633}" type="datetimeFigureOut">
              <a:rPr lang="en-US" smtClean="0"/>
              <a:t>9/15/2014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83737-8EA0-4EAD-A063-E7B8D1924ADA}" type="slidenum">
              <a:rPr lang="en-US" smtClean="0"/>
              <a:t>‹#›</a:t>
            </a:fld>
            <a:endParaRPr lang="en-US"/>
          </a:p>
        </p:txBody>
      </p:sp>
    </p:spTree>
    <p:extLst>
      <p:ext uri="{BB962C8B-B14F-4D97-AF65-F5344CB8AC3E}">
        <p14:creationId xmlns:p14="http://schemas.microsoft.com/office/powerpoint/2010/main" val="1722166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C4C0BE-C97A-40A3-A8B4-7888D08FD633}" type="datetimeFigureOut">
              <a:rPr lang="en-US" smtClean="0"/>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83737-8EA0-4EAD-A063-E7B8D1924ADA}" type="slidenum">
              <a:rPr lang="en-US" smtClean="0"/>
              <a:t>‹#›</a:t>
            </a:fld>
            <a:endParaRPr lang="en-US"/>
          </a:p>
        </p:txBody>
      </p:sp>
    </p:spTree>
    <p:extLst>
      <p:ext uri="{BB962C8B-B14F-4D97-AF65-F5344CB8AC3E}">
        <p14:creationId xmlns:p14="http://schemas.microsoft.com/office/powerpoint/2010/main" val="2294186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C4C0BE-C97A-40A3-A8B4-7888D08FD633}" type="datetimeFigureOut">
              <a:rPr lang="en-US" smtClean="0"/>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83737-8EA0-4EAD-A063-E7B8D1924ADA}" type="slidenum">
              <a:rPr lang="en-US" smtClean="0"/>
              <a:t>‹#›</a:t>
            </a:fld>
            <a:endParaRPr lang="en-US"/>
          </a:p>
        </p:txBody>
      </p:sp>
    </p:spTree>
    <p:extLst>
      <p:ext uri="{BB962C8B-B14F-4D97-AF65-F5344CB8AC3E}">
        <p14:creationId xmlns:p14="http://schemas.microsoft.com/office/powerpoint/2010/main" val="15187314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C4C0BE-C97A-40A3-A8B4-7888D08FD633}" type="datetimeFigureOut">
              <a:rPr lang="en-US" smtClean="0"/>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83737-8EA0-4EAD-A063-E7B8D1924ADA}" type="slidenum">
              <a:rPr lang="en-US" smtClean="0"/>
              <a:t>‹#›</a:t>
            </a:fld>
            <a:endParaRPr lang="en-US"/>
          </a:p>
        </p:txBody>
      </p:sp>
    </p:spTree>
    <p:extLst>
      <p:ext uri="{BB962C8B-B14F-4D97-AF65-F5344CB8AC3E}">
        <p14:creationId xmlns:p14="http://schemas.microsoft.com/office/powerpoint/2010/main" val="3719606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C4C0BE-C97A-40A3-A8B4-7888D08FD633}" type="datetimeFigureOut">
              <a:rPr lang="en-US" smtClean="0"/>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83737-8EA0-4EAD-A063-E7B8D1924ADA}" type="slidenum">
              <a:rPr lang="en-US" smtClean="0"/>
              <a:t>‹#›</a:t>
            </a:fld>
            <a:endParaRPr lang="en-US"/>
          </a:p>
        </p:txBody>
      </p:sp>
    </p:spTree>
    <p:extLst>
      <p:ext uri="{BB962C8B-B14F-4D97-AF65-F5344CB8AC3E}">
        <p14:creationId xmlns:p14="http://schemas.microsoft.com/office/powerpoint/2010/main" val="3992934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C4C0BE-C97A-40A3-A8B4-7888D08FD633}" type="datetimeFigureOut">
              <a:rPr lang="en-US" smtClean="0"/>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83737-8EA0-4EAD-A063-E7B8D1924ADA}" type="slidenum">
              <a:rPr lang="en-US" smtClean="0"/>
              <a:t>‹#›</a:t>
            </a:fld>
            <a:endParaRPr lang="en-US"/>
          </a:p>
        </p:txBody>
      </p:sp>
    </p:spTree>
    <p:extLst>
      <p:ext uri="{BB962C8B-B14F-4D97-AF65-F5344CB8AC3E}">
        <p14:creationId xmlns:p14="http://schemas.microsoft.com/office/powerpoint/2010/main" val="14932632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C4C0BE-C97A-40A3-A8B4-7888D08FD633}" type="datetimeFigureOut">
              <a:rPr lang="en-US" smtClean="0"/>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83737-8EA0-4EAD-A063-E7B8D1924ADA}" type="slidenum">
              <a:rPr lang="en-US" smtClean="0"/>
              <a:t>‹#›</a:t>
            </a:fld>
            <a:endParaRPr lang="en-US"/>
          </a:p>
        </p:txBody>
      </p:sp>
    </p:spTree>
    <p:extLst>
      <p:ext uri="{BB962C8B-B14F-4D97-AF65-F5344CB8AC3E}">
        <p14:creationId xmlns:p14="http://schemas.microsoft.com/office/powerpoint/2010/main" val="13115312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C4C0BE-C97A-40A3-A8B4-7888D08FD633}" type="datetimeFigureOut">
              <a:rPr lang="en-US" smtClean="0"/>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83737-8EA0-4EAD-A063-E7B8D1924ADA}" type="slidenum">
              <a:rPr lang="en-US" smtClean="0"/>
              <a:t>‹#›</a:t>
            </a:fld>
            <a:endParaRPr lang="en-US"/>
          </a:p>
        </p:txBody>
      </p:sp>
    </p:spTree>
    <p:extLst>
      <p:ext uri="{BB962C8B-B14F-4D97-AF65-F5344CB8AC3E}">
        <p14:creationId xmlns:p14="http://schemas.microsoft.com/office/powerpoint/2010/main" val="2869946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C4C0BE-C97A-40A3-A8B4-7888D08FD633}" type="datetimeFigureOut">
              <a:rPr lang="en-US" smtClean="0"/>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87C83737-8EA0-4EAD-A063-E7B8D1924ADA}" type="slidenum">
              <a:rPr lang="en-US" smtClean="0"/>
              <a:t>‹#›</a:t>
            </a:fld>
            <a:endParaRPr lang="en-US"/>
          </a:p>
        </p:txBody>
      </p:sp>
    </p:spTree>
    <p:extLst>
      <p:ext uri="{BB962C8B-B14F-4D97-AF65-F5344CB8AC3E}">
        <p14:creationId xmlns:p14="http://schemas.microsoft.com/office/powerpoint/2010/main" val="3264408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C4C0BE-C97A-40A3-A8B4-7888D08FD633}" type="datetimeFigureOut">
              <a:rPr lang="en-US" smtClean="0"/>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83737-8EA0-4EAD-A063-E7B8D1924ADA}" type="slidenum">
              <a:rPr lang="en-US" smtClean="0"/>
              <a:t>‹#›</a:t>
            </a:fld>
            <a:endParaRPr lang="en-US"/>
          </a:p>
        </p:txBody>
      </p:sp>
    </p:spTree>
    <p:extLst>
      <p:ext uri="{BB962C8B-B14F-4D97-AF65-F5344CB8AC3E}">
        <p14:creationId xmlns:p14="http://schemas.microsoft.com/office/powerpoint/2010/main" val="2344790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0C4C0BE-C97A-40A3-A8B4-7888D08FD633}" type="datetimeFigureOut">
              <a:rPr lang="en-US" smtClean="0"/>
              <a:t>9/15/2014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83737-8EA0-4EAD-A063-E7B8D1924ADA}" type="slidenum">
              <a:rPr lang="en-US" smtClean="0"/>
              <a:t>‹#›</a:t>
            </a:fld>
            <a:endParaRPr lang="en-US"/>
          </a:p>
        </p:txBody>
      </p:sp>
    </p:spTree>
    <p:extLst>
      <p:ext uri="{BB962C8B-B14F-4D97-AF65-F5344CB8AC3E}">
        <p14:creationId xmlns:p14="http://schemas.microsoft.com/office/powerpoint/2010/main" val="1021191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C4C0BE-C97A-40A3-A8B4-7888D08FD633}" type="datetimeFigureOut">
              <a:rPr lang="en-US" smtClean="0"/>
              <a:t>9/15/2014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C83737-8EA0-4EAD-A063-E7B8D1924ADA}" type="slidenum">
              <a:rPr lang="en-US" smtClean="0"/>
              <a:t>‹#›</a:t>
            </a:fld>
            <a:endParaRPr lang="en-US"/>
          </a:p>
        </p:txBody>
      </p:sp>
    </p:spTree>
    <p:extLst>
      <p:ext uri="{BB962C8B-B14F-4D97-AF65-F5344CB8AC3E}">
        <p14:creationId xmlns:p14="http://schemas.microsoft.com/office/powerpoint/2010/main" val="3854154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0C4C0BE-C97A-40A3-A8B4-7888D08FD633}" type="datetimeFigureOut">
              <a:rPr lang="en-US" smtClean="0"/>
              <a:t>9/15/2014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C83737-8EA0-4EAD-A063-E7B8D1924ADA}" type="slidenum">
              <a:rPr lang="en-US" smtClean="0"/>
              <a:t>‹#›</a:t>
            </a:fld>
            <a:endParaRPr lang="en-US"/>
          </a:p>
        </p:txBody>
      </p:sp>
    </p:spTree>
    <p:extLst>
      <p:ext uri="{BB962C8B-B14F-4D97-AF65-F5344CB8AC3E}">
        <p14:creationId xmlns:p14="http://schemas.microsoft.com/office/powerpoint/2010/main" val="1470831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C4C0BE-C97A-40A3-A8B4-7888D08FD633}" type="datetimeFigureOut">
              <a:rPr lang="en-US" smtClean="0"/>
              <a:t>9/15/2014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C83737-8EA0-4EAD-A063-E7B8D1924ADA}" type="slidenum">
              <a:rPr lang="en-US" smtClean="0"/>
              <a:t>‹#›</a:t>
            </a:fld>
            <a:endParaRPr lang="en-US"/>
          </a:p>
        </p:txBody>
      </p:sp>
    </p:spTree>
    <p:extLst>
      <p:ext uri="{BB962C8B-B14F-4D97-AF65-F5344CB8AC3E}">
        <p14:creationId xmlns:p14="http://schemas.microsoft.com/office/powerpoint/2010/main" val="139334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C4C0BE-C97A-40A3-A8B4-7888D08FD633}" type="datetimeFigureOut">
              <a:rPr lang="en-US" smtClean="0"/>
              <a:t>9/15/2014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83737-8EA0-4EAD-A063-E7B8D1924ADA}" type="slidenum">
              <a:rPr lang="en-US" smtClean="0"/>
              <a:t>‹#›</a:t>
            </a:fld>
            <a:endParaRPr lang="en-US"/>
          </a:p>
        </p:txBody>
      </p:sp>
    </p:spTree>
    <p:extLst>
      <p:ext uri="{BB962C8B-B14F-4D97-AF65-F5344CB8AC3E}">
        <p14:creationId xmlns:p14="http://schemas.microsoft.com/office/powerpoint/2010/main" val="1358486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C4C0BE-C97A-40A3-A8B4-7888D08FD633}" type="datetimeFigureOut">
              <a:rPr lang="en-US" smtClean="0"/>
              <a:t>9/15/2014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83737-8EA0-4EAD-A063-E7B8D1924ADA}" type="slidenum">
              <a:rPr lang="en-US" smtClean="0"/>
              <a:t>‹#›</a:t>
            </a:fld>
            <a:endParaRPr lang="en-US"/>
          </a:p>
        </p:txBody>
      </p:sp>
    </p:spTree>
    <p:extLst>
      <p:ext uri="{BB962C8B-B14F-4D97-AF65-F5344CB8AC3E}">
        <p14:creationId xmlns:p14="http://schemas.microsoft.com/office/powerpoint/2010/main" val="1422779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0C4C0BE-C97A-40A3-A8B4-7888D08FD633}" type="datetimeFigureOut">
              <a:rPr lang="en-US" smtClean="0"/>
              <a:t>9/15/2014</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7C83737-8EA0-4EAD-A063-E7B8D1924ADA}" type="slidenum">
              <a:rPr lang="en-US" smtClean="0"/>
              <a:t>‹#›</a:t>
            </a:fld>
            <a:endParaRPr lang="en-US"/>
          </a:p>
        </p:txBody>
      </p:sp>
    </p:spTree>
    <p:extLst>
      <p:ext uri="{BB962C8B-B14F-4D97-AF65-F5344CB8AC3E}">
        <p14:creationId xmlns:p14="http://schemas.microsoft.com/office/powerpoint/2010/main" val="2431928404"/>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 id="2147483808" r:id="rId12"/>
    <p:sldLayoutId id="2147483809" r:id="rId13"/>
    <p:sldLayoutId id="2147483810" r:id="rId14"/>
    <p:sldLayoutId id="2147483811" r:id="rId15"/>
    <p:sldLayoutId id="2147483812" r:id="rId16"/>
    <p:sldLayoutId id="214748381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arbara.paradiso@ucdenver.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Barbara.paradiso@ucdenver.edu" TargetMode="External"/><Relationship Id="rId2" Type="http://schemas.openxmlformats.org/officeDocument/2006/relationships/hyperlink" Target="http://www.vitalprojectcolorado.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ctrTitle"/>
          </p:nvPr>
        </p:nvSpPr>
        <p:spPr>
          <a:xfrm>
            <a:off x="2774492" y="628630"/>
            <a:ext cx="8574622" cy="2404281"/>
          </a:xfrm>
        </p:spPr>
        <p:txBody>
          <a:bodyPr>
            <a:normAutofit fontScale="90000"/>
          </a:bodyPr>
          <a:lstStyle/>
          <a:p>
            <a:pPr>
              <a:spcBef>
                <a:spcPts val="2400"/>
              </a:spcBef>
              <a:spcAft>
                <a:spcPts val="2400"/>
              </a:spcAft>
              <a:defRPr/>
            </a:pPr>
            <a:r>
              <a:rPr lang="en-US" sz="4400" dirty="0">
                <a:solidFill>
                  <a:schemeClr val="accent1">
                    <a:lumMod val="75000"/>
                  </a:schemeClr>
                </a:solidFill>
              </a:rPr>
              <a:t>FINANCIAL MANAGEMENT </a:t>
            </a:r>
            <a:r>
              <a:rPr lang="en-US" sz="4400" dirty="0" smtClean="0">
                <a:solidFill>
                  <a:schemeClr val="accent1">
                    <a:lumMod val="75000"/>
                  </a:schemeClr>
                </a:solidFill>
              </a:rPr>
              <a:t>SERIES</a:t>
            </a:r>
            <a:r>
              <a:rPr lang="en-US" sz="4400" dirty="0">
                <a:solidFill>
                  <a:schemeClr val="accent1">
                    <a:lumMod val="75000"/>
                  </a:schemeClr>
                </a:solidFill>
              </a:rPr>
              <a:t/>
            </a:r>
            <a:br>
              <a:rPr lang="en-US" sz="4400" dirty="0">
                <a:solidFill>
                  <a:schemeClr val="accent1">
                    <a:lumMod val="75000"/>
                  </a:schemeClr>
                </a:solidFill>
              </a:rPr>
            </a:br>
            <a:r>
              <a:rPr lang="en-US" sz="3600" dirty="0" smtClean="0">
                <a:solidFill>
                  <a:schemeClr val="accent1">
                    <a:lumMod val="75000"/>
                  </a:schemeClr>
                </a:solidFill>
              </a:rPr>
              <a:t/>
            </a:r>
            <a:br>
              <a:rPr lang="en-US" sz="3600" dirty="0" smtClean="0">
                <a:solidFill>
                  <a:schemeClr val="accent1">
                    <a:lumMod val="75000"/>
                  </a:schemeClr>
                </a:solidFill>
              </a:rPr>
            </a:br>
            <a:r>
              <a:rPr lang="en-US" sz="4400" b="1" i="1" dirty="0">
                <a:solidFill>
                  <a:schemeClr val="accent4">
                    <a:lumMod val="75000"/>
                  </a:schemeClr>
                </a:solidFill>
              </a:rPr>
              <a:t>Three Indispensable Tools for Good Financial Management</a:t>
            </a:r>
            <a:endParaRPr lang="en-US" altLang="en-US" sz="4400" b="1" i="1" dirty="0" smtClean="0">
              <a:solidFill>
                <a:schemeClr val="accent4">
                  <a:lumMod val="75000"/>
                </a:schemeClr>
              </a:solidFill>
            </a:endParaRPr>
          </a:p>
        </p:txBody>
      </p:sp>
      <p:sp>
        <p:nvSpPr>
          <p:cNvPr id="3" name="Subtitle 2"/>
          <p:cNvSpPr>
            <a:spLocks noGrp="1"/>
          </p:cNvSpPr>
          <p:nvPr>
            <p:ph type="subTitle" idx="1"/>
          </p:nvPr>
        </p:nvSpPr>
        <p:spPr>
          <a:xfrm>
            <a:off x="2814714" y="4110273"/>
            <a:ext cx="8534400" cy="1713368"/>
          </a:xfrm>
        </p:spPr>
        <p:txBody>
          <a:bodyPr>
            <a:normAutofit fontScale="55000" lnSpcReduction="20000"/>
          </a:bodyPr>
          <a:lstStyle/>
          <a:p>
            <a:pPr>
              <a:defRPr/>
            </a:pPr>
            <a:r>
              <a:rPr lang="en-US" sz="4800" b="1" i="1" dirty="0" smtClean="0">
                <a:solidFill>
                  <a:schemeClr val="accent1">
                    <a:lumMod val="75000"/>
                  </a:schemeClr>
                </a:solidFill>
              </a:rPr>
              <a:t>VITAL</a:t>
            </a:r>
            <a:r>
              <a:rPr lang="en-US" sz="4800" dirty="0">
                <a:solidFill>
                  <a:schemeClr val="accent1">
                    <a:lumMod val="75000"/>
                  </a:schemeClr>
                </a:solidFill>
              </a:rPr>
              <a:t>: </a:t>
            </a:r>
            <a:br>
              <a:rPr lang="en-US" sz="4800" dirty="0">
                <a:solidFill>
                  <a:schemeClr val="accent1">
                    <a:lumMod val="75000"/>
                  </a:schemeClr>
                </a:solidFill>
              </a:rPr>
            </a:br>
            <a:r>
              <a:rPr lang="en-US" sz="4800" dirty="0">
                <a:solidFill>
                  <a:schemeClr val="accent1">
                    <a:lumMod val="75000"/>
                  </a:schemeClr>
                </a:solidFill>
              </a:rPr>
              <a:t>Management Training and Technical Assistance Project</a:t>
            </a:r>
            <a:br>
              <a:rPr lang="en-US" sz="4800" dirty="0">
                <a:solidFill>
                  <a:schemeClr val="accent1">
                    <a:lumMod val="75000"/>
                  </a:schemeClr>
                </a:solidFill>
              </a:rPr>
            </a:br>
            <a:r>
              <a:rPr lang="en-US" sz="2800" dirty="0">
                <a:solidFill>
                  <a:schemeClr val="accent1">
                    <a:lumMod val="75000"/>
                  </a:schemeClr>
                </a:solidFill>
              </a:rPr>
              <a:t/>
            </a:r>
            <a:br>
              <a:rPr lang="en-US" sz="2800" dirty="0">
                <a:solidFill>
                  <a:schemeClr val="accent1">
                    <a:lumMod val="75000"/>
                  </a:schemeClr>
                </a:solidFill>
              </a:rPr>
            </a:br>
            <a:r>
              <a:rPr lang="en-US" sz="4800" dirty="0">
                <a:solidFill>
                  <a:schemeClr val="accent1">
                    <a:lumMod val="75000"/>
                  </a:schemeClr>
                </a:solidFill>
              </a:rPr>
              <a:t>Barbara Paradiso</a:t>
            </a:r>
            <a:br>
              <a:rPr lang="en-US" sz="4800" dirty="0">
                <a:solidFill>
                  <a:schemeClr val="accent1">
                    <a:lumMod val="75000"/>
                  </a:schemeClr>
                </a:solidFill>
              </a:rPr>
            </a:br>
            <a:r>
              <a:rPr lang="en-US" sz="4800" dirty="0" smtClean="0">
                <a:solidFill>
                  <a:schemeClr val="accent1">
                    <a:lumMod val="75000"/>
                  </a:schemeClr>
                </a:solidFill>
                <a:hlinkClick r:id="rId3"/>
              </a:rPr>
              <a:t>Barbara.paradiso@ucdenver.edu</a:t>
            </a:r>
            <a:endParaRPr lang="en-US" sz="4800" dirty="0">
              <a:solidFill>
                <a:schemeClr val="accent1">
                  <a:lumMod val="75000"/>
                </a:schemeClr>
              </a:solidFill>
            </a:endParaRPr>
          </a:p>
        </p:txBody>
      </p:sp>
    </p:spTree>
    <p:extLst>
      <p:ext uri="{BB962C8B-B14F-4D97-AF65-F5344CB8AC3E}">
        <p14:creationId xmlns:p14="http://schemas.microsoft.com/office/powerpoint/2010/main" val="1232872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690327"/>
          </a:xfrm>
        </p:spPr>
        <p:txBody>
          <a:bodyPr>
            <a:noAutofit/>
          </a:bodyPr>
          <a:lstStyle/>
          <a:p>
            <a:pPr>
              <a:defRPr/>
            </a:pPr>
            <a:r>
              <a:rPr lang="en-US" sz="4400" dirty="0">
                <a:solidFill>
                  <a:schemeClr val="accent1">
                    <a:lumMod val="75000"/>
                  </a:schemeClr>
                </a:solidFill>
              </a:rPr>
              <a:t>Indirect Costs</a:t>
            </a:r>
          </a:p>
        </p:txBody>
      </p:sp>
      <p:sp>
        <p:nvSpPr>
          <p:cNvPr id="3" name="Content Placeholder 2"/>
          <p:cNvSpPr>
            <a:spLocks noGrp="1"/>
          </p:cNvSpPr>
          <p:nvPr>
            <p:ph idx="1"/>
          </p:nvPr>
        </p:nvSpPr>
        <p:spPr>
          <a:xfrm>
            <a:off x="1484310" y="1599601"/>
            <a:ext cx="10018713" cy="5118069"/>
          </a:xfrm>
        </p:spPr>
        <p:txBody>
          <a:bodyPr>
            <a:normAutofit fontScale="85000" lnSpcReduction="10000"/>
          </a:bodyPr>
          <a:lstStyle/>
          <a:p>
            <a:pPr marL="274320" indent="-274320">
              <a:lnSpc>
                <a:spcPct val="110000"/>
              </a:lnSpc>
              <a:spcAft>
                <a:spcPts val="600"/>
              </a:spcAft>
              <a:buFont typeface="Wingdings 2"/>
              <a:buChar char=""/>
              <a:defRPr/>
            </a:pPr>
            <a:r>
              <a:rPr lang="en-US" sz="3100" dirty="0"/>
              <a:t>In any organization </a:t>
            </a:r>
            <a:r>
              <a:rPr lang="en-US" sz="3100" dirty="0" smtClean="0"/>
              <a:t>there are two </a:t>
            </a:r>
            <a:r>
              <a:rPr lang="en-US" sz="3100" dirty="0"/>
              <a:t>types of activities</a:t>
            </a:r>
            <a:r>
              <a:rPr lang="en-US" dirty="0" smtClean="0"/>
              <a:t>:</a:t>
            </a:r>
          </a:p>
          <a:p>
            <a:pPr marL="731520" lvl="1" indent="-457200">
              <a:lnSpc>
                <a:spcPct val="110000"/>
              </a:lnSpc>
              <a:spcAft>
                <a:spcPts val="600"/>
              </a:spcAft>
              <a:buFont typeface="+mj-lt"/>
              <a:buAutoNum type="arabicPeriod"/>
              <a:defRPr/>
            </a:pPr>
            <a:r>
              <a:rPr lang="en-US" sz="2400" dirty="0" smtClean="0"/>
              <a:t>Services</a:t>
            </a:r>
          </a:p>
          <a:p>
            <a:pPr marL="731520" lvl="1" indent="-457200">
              <a:lnSpc>
                <a:spcPct val="110000"/>
              </a:lnSpc>
              <a:spcAft>
                <a:spcPts val="600"/>
              </a:spcAft>
              <a:buFont typeface="+mj-lt"/>
              <a:buAutoNum type="arabicPeriod"/>
              <a:defRPr/>
            </a:pPr>
            <a:r>
              <a:rPr lang="en-US" sz="2400" dirty="0" smtClean="0"/>
              <a:t>The activities that support the delivery of those services</a:t>
            </a:r>
          </a:p>
          <a:p>
            <a:pPr marL="274320" indent="-274320">
              <a:lnSpc>
                <a:spcPct val="110000"/>
              </a:lnSpc>
              <a:spcAft>
                <a:spcPts val="600"/>
              </a:spcAft>
              <a:buFont typeface="Wingdings 2"/>
              <a:buChar char=""/>
              <a:defRPr/>
            </a:pPr>
            <a:r>
              <a:rPr lang="en-US" sz="3100" dirty="0"/>
              <a:t>Indirect generally considered unseemly and to be avoided </a:t>
            </a:r>
          </a:p>
          <a:p>
            <a:pPr marL="274320" indent="-274320">
              <a:lnSpc>
                <a:spcPct val="110000"/>
              </a:lnSpc>
              <a:spcAft>
                <a:spcPts val="600"/>
              </a:spcAft>
              <a:buFont typeface="Wingdings 2"/>
              <a:buChar char=""/>
              <a:defRPr/>
            </a:pPr>
            <a:r>
              <a:rPr lang="en-US" sz="3100" dirty="0"/>
              <a:t> Administrative costs are an inescapable part of providing services</a:t>
            </a:r>
          </a:p>
          <a:p>
            <a:pPr marL="274320" indent="-274320">
              <a:lnSpc>
                <a:spcPct val="110000"/>
              </a:lnSpc>
              <a:spcAft>
                <a:spcPts val="600"/>
              </a:spcAft>
              <a:buFont typeface="Wingdings 2"/>
              <a:buChar char=""/>
              <a:defRPr/>
            </a:pPr>
            <a:r>
              <a:rPr lang="en-US" sz="3100" dirty="0"/>
              <a:t>Costs that are not the direct and exclusive responsibility of any one program or service division – ED; rent; utilities; clerical, etc</a:t>
            </a:r>
          </a:p>
          <a:p>
            <a:pPr marL="274320" indent="-274320">
              <a:lnSpc>
                <a:spcPct val="110000"/>
              </a:lnSpc>
              <a:spcAft>
                <a:spcPts val="600"/>
              </a:spcAft>
              <a:buFont typeface="Wingdings 2"/>
              <a:buChar char=""/>
              <a:defRPr/>
            </a:pPr>
            <a:r>
              <a:rPr lang="en-US" sz="3100" dirty="0"/>
              <a:t>Reflects the true cost of operating a program</a:t>
            </a:r>
          </a:p>
          <a:p>
            <a:pPr marL="274320" indent="-274320">
              <a:lnSpc>
                <a:spcPct val="110000"/>
              </a:lnSpc>
              <a:spcAft>
                <a:spcPts val="600"/>
              </a:spcAft>
              <a:buFont typeface="Wingdings 2"/>
              <a:buChar char=""/>
              <a:defRPr/>
            </a:pPr>
            <a:r>
              <a:rPr lang="en-US" sz="3100" dirty="0"/>
              <a:t>No one defines them in the same way – consequently pretty useless for comparisons between organizations</a:t>
            </a:r>
          </a:p>
          <a:p>
            <a:pPr marL="274320" indent="-274320">
              <a:buFont typeface="Wingdings 2"/>
              <a:buChar char=""/>
              <a:defRPr/>
            </a:pPr>
            <a:endParaRPr lang="en-US" dirty="0"/>
          </a:p>
        </p:txBody>
      </p:sp>
    </p:spTree>
    <p:extLst>
      <p:ext uri="{BB962C8B-B14F-4D97-AF65-F5344CB8AC3E}">
        <p14:creationId xmlns:p14="http://schemas.microsoft.com/office/powerpoint/2010/main" val="334236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645059"/>
          </a:xfrm>
        </p:spPr>
        <p:txBody>
          <a:bodyPr>
            <a:noAutofit/>
          </a:bodyPr>
          <a:lstStyle/>
          <a:p>
            <a:pPr>
              <a:defRPr/>
            </a:pPr>
            <a:r>
              <a:rPr lang="en-US" sz="4400" dirty="0">
                <a:solidFill>
                  <a:schemeClr val="accent1">
                    <a:lumMod val="75000"/>
                  </a:schemeClr>
                </a:solidFill>
              </a:rPr>
              <a:t>Fund Accounting</a:t>
            </a:r>
          </a:p>
        </p:txBody>
      </p:sp>
      <p:sp>
        <p:nvSpPr>
          <p:cNvPr id="23555" name="Content Placeholder 2"/>
          <p:cNvSpPr>
            <a:spLocks noGrp="1"/>
          </p:cNvSpPr>
          <p:nvPr>
            <p:ph idx="1"/>
          </p:nvPr>
        </p:nvSpPr>
        <p:spPr>
          <a:xfrm>
            <a:off x="1484311" y="1608655"/>
            <a:ext cx="10018713" cy="4764983"/>
          </a:xfrm>
        </p:spPr>
        <p:txBody>
          <a:bodyPr>
            <a:normAutofit fontScale="92500" lnSpcReduction="10000"/>
          </a:bodyPr>
          <a:lstStyle/>
          <a:p>
            <a:pPr marL="0" indent="0" eaLnBrk="1" hangingPunct="1">
              <a:spcBef>
                <a:spcPts val="1200"/>
              </a:spcBef>
              <a:spcAft>
                <a:spcPts val="1200"/>
              </a:spcAft>
              <a:buNone/>
            </a:pPr>
            <a:r>
              <a:rPr lang="en-US" altLang="en-US" sz="3200" dirty="0"/>
              <a:t>In nonprofits there is a third level of financial accountability – matching expenses to a specific funding source. Three levels of data gathering and reporting:</a:t>
            </a:r>
          </a:p>
          <a:p>
            <a:pPr lvl="1" eaLnBrk="1" hangingPunct="1">
              <a:spcBef>
                <a:spcPts val="1200"/>
              </a:spcBef>
              <a:spcAft>
                <a:spcPts val="1200"/>
              </a:spcAft>
            </a:pPr>
            <a:r>
              <a:rPr lang="en-US" altLang="en-US" sz="3200" dirty="0"/>
              <a:t>Corporate Level – Natural / Line Items</a:t>
            </a:r>
          </a:p>
          <a:p>
            <a:pPr lvl="1" eaLnBrk="1" hangingPunct="1">
              <a:spcBef>
                <a:spcPts val="1200"/>
              </a:spcBef>
              <a:spcAft>
                <a:spcPts val="1200"/>
              </a:spcAft>
            </a:pPr>
            <a:r>
              <a:rPr lang="en-US" altLang="en-US" sz="3200" dirty="0"/>
              <a:t>Program Level – Functional Accounting</a:t>
            </a:r>
          </a:p>
          <a:p>
            <a:pPr lvl="1" eaLnBrk="1" hangingPunct="1">
              <a:spcBef>
                <a:spcPts val="1200"/>
              </a:spcBef>
              <a:spcAft>
                <a:spcPts val="1200"/>
              </a:spcAft>
            </a:pPr>
            <a:r>
              <a:rPr lang="en-US" altLang="en-US" sz="3200" dirty="0"/>
              <a:t>Program Funding Level – will need to be able to demonstrate how costs were allocated to different funding sources</a:t>
            </a:r>
          </a:p>
          <a:p>
            <a:pPr eaLnBrk="1" hangingPunct="1"/>
            <a:endParaRPr lang="en-US" altLang="en-US" dirty="0" smtClean="0"/>
          </a:p>
        </p:txBody>
      </p:sp>
    </p:spTree>
    <p:extLst>
      <p:ext uri="{BB962C8B-B14F-4D97-AF65-F5344CB8AC3E}">
        <p14:creationId xmlns:p14="http://schemas.microsoft.com/office/powerpoint/2010/main" val="2005101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572632"/>
          </a:xfrm>
        </p:spPr>
        <p:txBody>
          <a:bodyPr>
            <a:noAutofit/>
          </a:bodyPr>
          <a:lstStyle/>
          <a:p>
            <a:pPr>
              <a:defRPr/>
            </a:pPr>
            <a:r>
              <a:rPr lang="en-US" sz="4400" dirty="0">
                <a:solidFill>
                  <a:schemeClr val="accent1">
                    <a:lumMod val="75000"/>
                  </a:schemeClr>
                </a:solidFill>
              </a:rPr>
              <a:t>Fund Accounting</a:t>
            </a:r>
          </a:p>
        </p:txBody>
      </p:sp>
      <p:sp>
        <p:nvSpPr>
          <p:cNvPr id="3" name="Content Placeholder 2"/>
          <p:cNvSpPr>
            <a:spLocks noGrp="1"/>
          </p:cNvSpPr>
          <p:nvPr>
            <p:ph idx="1"/>
          </p:nvPr>
        </p:nvSpPr>
        <p:spPr>
          <a:xfrm>
            <a:off x="1484310" y="1527174"/>
            <a:ext cx="10018713" cy="4909839"/>
          </a:xfrm>
        </p:spPr>
        <p:txBody>
          <a:bodyPr>
            <a:normAutofit fontScale="92500"/>
          </a:bodyPr>
          <a:lstStyle/>
          <a:p>
            <a:pPr marL="274320" indent="-274320">
              <a:buNone/>
              <a:defRPr/>
            </a:pPr>
            <a:r>
              <a:rPr lang="en-US" sz="3200" dirty="0" smtClean="0"/>
              <a:t>Fund information can be built into your financial accounting system so the specifics are available to you at the touch of button – </a:t>
            </a:r>
          </a:p>
          <a:p>
            <a:pPr marL="274320" indent="-274320">
              <a:spcBef>
                <a:spcPts val="1200"/>
              </a:spcBef>
              <a:spcAft>
                <a:spcPts val="1200"/>
              </a:spcAft>
              <a:buFont typeface="Wingdings 2"/>
              <a:buChar char=""/>
              <a:defRPr/>
            </a:pPr>
            <a:r>
              <a:rPr lang="en-US" sz="2800" dirty="0" smtClean="0"/>
              <a:t>Any major grant that requires a specific accounting of the use of their dollars – particularly true of public funds</a:t>
            </a:r>
          </a:p>
          <a:p>
            <a:pPr marL="274320" indent="-274320">
              <a:spcBef>
                <a:spcPts val="1200"/>
              </a:spcBef>
              <a:spcAft>
                <a:spcPts val="1200"/>
              </a:spcAft>
              <a:buFont typeface="Wingdings 2"/>
              <a:buChar char=""/>
              <a:defRPr/>
            </a:pPr>
            <a:r>
              <a:rPr lang="en-US" sz="2800" dirty="0" smtClean="0"/>
              <a:t>Reimbursed; must prove spent the dollars in the approved line items at the approved levels before can get paid; quarterly reports</a:t>
            </a:r>
          </a:p>
          <a:p>
            <a:pPr marL="274320" indent="-274320">
              <a:spcBef>
                <a:spcPts val="1200"/>
              </a:spcBef>
              <a:spcAft>
                <a:spcPts val="1200"/>
              </a:spcAft>
              <a:buFont typeface="Wingdings 2"/>
              <a:buChar char=""/>
              <a:defRPr/>
            </a:pPr>
            <a:r>
              <a:rPr lang="en-US" sz="2800" dirty="0" smtClean="0"/>
              <a:t>In some cases funder may require the funds be held in a separate account – not co-mingled with other funds</a:t>
            </a:r>
          </a:p>
          <a:p>
            <a:pPr marL="274320" indent="-274320">
              <a:buFont typeface="Wingdings 2"/>
              <a:buChar char=""/>
              <a:defRPr/>
            </a:pPr>
            <a:endParaRPr lang="en-US" dirty="0"/>
          </a:p>
        </p:txBody>
      </p:sp>
    </p:spTree>
    <p:extLst>
      <p:ext uri="{BB962C8B-B14F-4D97-AF65-F5344CB8AC3E}">
        <p14:creationId xmlns:p14="http://schemas.microsoft.com/office/powerpoint/2010/main" val="974327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08434"/>
          </a:xfrm>
        </p:spPr>
        <p:txBody>
          <a:bodyPr>
            <a:noAutofit/>
          </a:bodyPr>
          <a:lstStyle/>
          <a:p>
            <a:pPr>
              <a:defRPr/>
            </a:pPr>
            <a:r>
              <a:rPr lang="en-US" sz="4400" dirty="0">
                <a:solidFill>
                  <a:schemeClr val="accent1">
                    <a:lumMod val="75000"/>
                  </a:schemeClr>
                </a:solidFill>
              </a:rPr>
              <a:t>CASH FLOW</a:t>
            </a:r>
          </a:p>
        </p:txBody>
      </p:sp>
      <p:sp>
        <p:nvSpPr>
          <p:cNvPr id="3" name="Content Placeholder 2"/>
          <p:cNvSpPr>
            <a:spLocks noGrp="1"/>
          </p:cNvSpPr>
          <p:nvPr>
            <p:ph idx="1"/>
          </p:nvPr>
        </p:nvSpPr>
        <p:spPr>
          <a:xfrm>
            <a:off x="1484310" y="1527174"/>
            <a:ext cx="10018713" cy="5208603"/>
          </a:xfrm>
        </p:spPr>
        <p:txBody>
          <a:bodyPr>
            <a:normAutofit/>
          </a:bodyPr>
          <a:lstStyle/>
          <a:p>
            <a:pPr marL="566928" indent="-457200">
              <a:lnSpc>
                <a:spcPct val="120000"/>
              </a:lnSpc>
              <a:spcBef>
                <a:spcPts val="1200"/>
              </a:spcBef>
              <a:spcAft>
                <a:spcPts val="1200"/>
              </a:spcAft>
              <a:buFont typeface="Arial" panose="020B0604020202020204" pitchFamily="34" charset="0"/>
              <a:buChar char="•"/>
              <a:defRPr/>
            </a:pPr>
            <a:r>
              <a:rPr lang="en-US" sz="3500" dirty="0"/>
              <a:t>Cash is one of the most important resources an organization can have</a:t>
            </a:r>
          </a:p>
          <a:p>
            <a:pPr marL="566928" indent="-457200">
              <a:lnSpc>
                <a:spcPct val="120000"/>
              </a:lnSpc>
              <a:spcBef>
                <a:spcPts val="1200"/>
              </a:spcBef>
              <a:spcAft>
                <a:spcPts val="1200"/>
              </a:spcAft>
              <a:buFont typeface="Arial" panose="020B0604020202020204" pitchFamily="34" charset="0"/>
              <a:buChar char="•"/>
              <a:defRPr/>
            </a:pPr>
            <a:r>
              <a:rPr lang="en-US" sz="3500" dirty="0"/>
              <a:t>With cash an organization can survive a crisis and take advantage of opportunities</a:t>
            </a:r>
          </a:p>
          <a:p>
            <a:pPr marL="566928" indent="-457200">
              <a:lnSpc>
                <a:spcPct val="120000"/>
              </a:lnSpc>
              <a:spcBef>
                <a:spcPts val="1200"/>
              </a:spcBef>
              <a:spcAft>
                <a:spcPts val="1200"/>
              </a:spcAft>
              <a:buFont typeface="Arial" panose="020B0604020202020204" pitchFamily="34" charset="0"/>
              <a:buChar char="•"/>
              <a:defRPr/>
            </a:pPr>
            <a:r>
              <a:rPr lang="en-US" sz="3500" dirty="0"/>
              <a:t>To be a viable organization, cash must be available to cover debt/bills</a:t>
            </a:r>
          </a:p>
          <a:p>
            <a:pPr marL="365760" indent="-256032">
              <a:buFont typeface="Wingdings 3"/>
              <a:buChar char=""/>
              <a:defRPr/>
            </a:pPr>
            <a:endParaRPr lang="en-US" dirty="0"/>
          </a:p>
        </p:txBody>
      </p:sp>
    </p:spTree>
    <p:extLst>
      <p:ext uri="{BB962C8B-B14F-4D97-AF65-F5344CB8AC3E}">
        <p14:creationId xmlns:p14="http://schemas.microsoft.com/office/powerpoint/2010/main" val="1193037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726541"/>
          </a:xfrm>
        </p:spPr>
        <p:txBody>
          <a:bodyPr>
            <a:normAutofit/>
          </a:bodyPr>
          <a:lstStyle/>
          <a:p>
            <a:pPr>
              <a:defRPr/>
            </a:pPr>
            <a:r>
              <a:rPr lang="en-US" dirty="0">
                <a:solidFill>
                  <a:schemeClr val="accent1">
                    <a:lumMod val="75000"/>
                  </a:schemeClr>
                </a:solidFill>
              </a:rPr>
              <a:t>Cash Flow</a:t>
            </a:r>
          </a:p>
        </p:txBody>
      </p:sp>
      <p:sp>
        <p:nvSpPr>
          <p:cNvPr id="26626" name="Content Placeholder 2"/>
          <p:cNvSpPr>
            <a:spLocks noGrp="1"/>
          </p:cNvSpPr>
          <p:nvPr>
            <p:ph idx="1"/>
          </p:nvPr>
        </p:nvSpPr>
        <p:spPr>
          <a:xfrm>
            <a:off x="1484310" y="1527175"/>
            <a:ext cx="10018713" cy="4572000"/>
          </a:xfrm>
        </p:spPr>
        <p:txBody>
          <a:bodyPr>
            <a:normAutofit/>
          </a:bodyPr>
          <a:lstStyle/>
          <a:p>
            <a:pPr eaLnBrk="1" hangingPunct="1">
              <a:spcBef>
                <a:spcPts val="1200"/>
              </a:spcBef>
              <a:spcAft>
                <a:spcPts val="1200"/>
              </a:spcAft>
              <a:buFont typeface="Wingdings 3" panose="05040102010807070707" pitchFamily="18" charset="2"/>
              <a:buNone/>
            </a:pPr>
            <a:r>
              <a:rPr lang="en-US" altLang="en-US" sz="3200" dirty="0" smtClean="0"/>
              <a:t>There are two important Financial </a:t>
            </a:r>
            <a:r>
              <a:rPr lang="en-US" altLang="en-US" sz="3200" dirty="0" smtClean="0"/>
              <a:t>Management tools </a:t>
            </a:r>
            <a:r>
              <a:rPr lang="en-US" altLang="en-US" sz="3200" dirty="0" smtClean="0"/>
              <a:t>that concern cash:</a:t>
            </a:r>
          </a:p>
          <a:p>
            <a:pPr lvl="1" eaLnBrk="1" hangingPunct="1">
              <a:spcBef>
                <a:spcPts val="600"/>
              </a:spcBef>
            </a:pPr>
            <a:r>
              <a:rPr lang="en-US" altLang="en-US" sz="2800" dirty="0" smtClean="0"/>
              <a:t>Statement </a:t>
            </a:r>
            <a:r>
              <a:rPr lang="en-US" altLang="en-US" sz="2800" dirty="0"/>
              <a:t>of Cash Flows (Reporting)</a:t>
            </a:r>
          </a:p>
          <a:p>
            <a:pPr lvl="1" eaLnBrk="1" hangingPunct="1">
              <a:spcBef>
                <a:spcPts val="600"/>
              </a:spcBef>
              <a:buFont typeface="Wingdings" panose="05000000000000000000" pitchFamily="2" charset="2"/>
              <a:buNone/>
            </a:pPr>
            <a:r>
              <a:rPr lang="en-US" altLang="en-US" sz="2800" dirty="0"/>
              <a:t>  </a:t>
            </a:r>
            <a:r>
              <a:rPr lang="en-US" altLang="en-US" sz="2800" dirty="0" smtClean="0"/>
              <a:t>  Along </a:t>
            </a:r>
            <a:r>
              <a:rPr lang="en-US" altLang="en-US" sz="2800" dirty="0"/>
              <a:t>with the Statement of Financial Position (Balance Sheet), Statement of Activities (Variance), and Statement of Functional Expenses it makes up the required financial statements for non profits</a:t>
            </a:r>
          </a:p>
          <a:p>
            <a:pPr lvl="1" eaLnBrk="1" hangingPunct="1">
              <a:spcBef>
                <a:spcPts val="1200"/>
              </a:spcBef>
              <a:spcAft>
                <a:spcPts val="1200"/>
              </a:spcAft>
            </a:pPr>
            <a:r>
              <a:rPr lang="en-US" altLang="en-US" sz="2800" dirty="0" smtClean="0"/>
              <a:t>Cash </a:t>
            </a:r>
            <a:r>
              <a:rPr lang="en-US" altLang="en-US" sz="2800" dirty="0"/>
              <a:t>Flow Budgets/Projections (Planning/Management )</a:t>
            </a:r>
          </a:p>
        </p:txBody>
      </p:sp>
    </p:spTree>
    <p:extLst>
      <p:ext uri="{BB962C8B-B14F-4D97-AF65-F5344CB8AC3E}">
        <p14:creationId xmlns:p14="http://schemas.microsoft.com/office/powerpoint/2010/main" val="4090569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a:xfrm>
            <a:off x="1484311" y="685800"/>
            <a:ext cx="10018713" cy="841375"/>
          </a:xfrm>
        </p:spPr>
        <p:txBody>
          <a:bodyPr>
            <a:normAutofit/>
          </a:bodyPr>
          <a:lstStyle/>
          <a:p>
            <a:pPr>
              <a:defRPr/>
            </a:pPr>
            <a:r>
              <a:rPr lang="en-US" sz="4400" dirty="0">
                <a:solidFill>
                  <a:schemeClr val="accent1">
                    <a:lumMod val="75000"/>
                  </a:schemeClr>
                </a:solidFill>
              </a:rPr>
              <a:t>Statement of Cash Flows - Purpose</a:t>
            </a:r>
          </a:p>
        </p:txBody>
      </p:sp>
      <p:sp>
        <p:nvSpPr>
          <p:cNvPr id="27651" name="Rectangle 3"/>
          <p:cNvSpPr>
            <a:spLocks noGrp="1"/>
          </p:cNvSpPr>
          <p:nvPr>
            <p:ph idx="1"/>
          </p:nvPr>
        </p:nvSpPr>
        <p:spPr>
          <a:xfrm>
            <a:off x="1484311" y="1844046"/>
            <a:ext cx="10018713" cy="4656342"/>
          </a:xfrm>
        </p:spPr>
        <p:txBody>
          <a:bodyPr>
            <a:normAutofit lnSpcReduction="10000"/>
          </a:bodyPr>
          <a:lstStyle/>
          <a:p>
            <a:pPr>
              <a:spcAft>
                <a:spcPts val="1800"/>
              </a:spcAft>
            </a:pPr>
            <a:r>
              <a:rPr lang="en-US" altLang="en-US" sz="3200" dirty="0" smtClean="0"/>
              <a:t>To explain the differences in resource flow and cash in the bank.  </a:t>
            </a:r>
          </a:p>
          <a:p>
            <a:pPr>
              <a:spcAft>
                <a:spcPts val="1800"/>
              </a:spcAft>
            </a:pPr>
            <a:r>
              <a:rPr lang="en-US" altLang="en-US" sz="3200" dirty="0" smtClean="0"/>
              <a:t>Throughout the year, cash increases or decreases in the areas of Operations, Investments and Borrowing Activities. </a:t>
            </a:r>
          </a:p>
          <a:p>
            <a:pPr>
              <a:spcAft>
                <a:spcPts val="1800"/>
              </a:spcAft>
            </a:pPr>
            <a:r>
              <a:rPr lang="en-US" altLang="en-US" sz="3200" dirty="0" smtClean="0"/>
              <a:t>The Statement of Cash Flows calculates all of these changes and arrives at a total change in cash from the first day of the fiscal year to the last.</a:t>
            </a:r>
          </a:p>
          <a:p>
            <a:pPr eaLnBrk="1" hangingPunct="1"/>
            <a:endParaRPr lang="en-US" altLang="en-US" dirty="0" smtClean="0"/>
          </a:p>
        </p:txBody>
      </p:sp>
    </p:spTree>
    <p:extLst>
      <p:ext uri="{BB962C8B-B14F-4D97-AF65-F5344CB8AC3E}">
        <p14:creationId xmlns:p14="http://schemas.microsoft.com/office/powerpoint/2010/main" val="1346511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a:xfrm>
            <a:off x="1484311" y="685800"/>
            <a:ext cx="10018713" cy="681273"/>
          </a:xfrm>
        </p:spPr>
        <p:txBody>
          <a:bodyPr>
            <a:noAutofit/>
          </a:bodyPr>
          <a:lstStyle/>
          <a:p>
            <a:pPr>
              <a:defRPr/>
            </a:pPr>
            <a:r>
              <a:rPr lang="en-US" sz="4400" dirty="0">
                <a:solidFill>
                  <a:schemeClr val="accent1">
                    <a:lumMod val="75000"/>
                  </a:schemeClr>
                </a:solidFill>
              </a:rPr>
              <a:t>Cash Flow Planning/Budgets</a:t>
            </a:r>
          </a:p>
        </p:txBody>
      </p:sp>
      <p:sp>
        <p:nvSpPr>
          <p:cNvPr id="28675" name="Rectangle 3"/>
          <p:cNvSpPr>
            <a:spLocks noGrp="1"/>
          </p:cNvSpPr>
          <p:nvPr>
            <p:ph idx="1"/>
          </p:nvPr>
        </p:nvSpPr>
        <p:spPr>
          <a:xfrm>
            <a:off x="1484310" y="1527174"/>
            <a:ext cx="10018713" cy="4973213"/>
          </a:xfrm>
        </p:spPr>
        <p:txBody>
          <a:bodyPr>
            <a:noAutofit/>
          </a:bodyPr>
          <a:lstStyle/>
          <a:p>
            <a:pPr>
              <a:spcAft>
                <a:spcPts val="900"/>
              </a:spcAft>
            </a:pPr>
            <a:r>
              <a:rPr lang="en-US" altLang="en-US" sz="2800" dirty="0"/>
              <a:t>Planning for cash flow management is equally important to a NPO as organization wide budgeting. </a:t>
            </a:r>
          </a:p>
          <a:p>
            <a:pPr>
              <a:spcAft>
                <a:spcPts val="900"/>
              </a:spcAft>
            </a:pPr>
            <a:r>
              <a:rPr lang="en-US" altLang="en-US" sz="2800" dirty="0"/>
              <a:t>Failure to manage cash well can cause severe operational problems </a:t>
            </a:r>
          </a:p>
          <a:p>
            <a:pPr>
              <a:spcAft>
                <a:spcPts val="900"/>
              </a:spcAft>
            </a:pPr>
            <a:r>
              <a:rPr lang="en-US" altLang="en-US" sz="2800" dirty="0"/>
              <a:t>If your organization doesn’t have cash available it will go out of business</a:t>
            </a:r>
          </a:p>
          <a:p>
            <a:pPr>
              <a:spcAft>
                <a:spcPts val="900"/>
              </a:spcAft>
            </a:pPr>
            <a:r>
              <a:rPr lang="en-US" altLang="en-US" sz="2800" dirty="0"/>
              <a:t>While fluctuations in cash cannot be controlled completely, it may be possible to predict which month a shortfall of cash is likely to occur, allowing managers the chance to plan ahead – acquire loans, plan for savings, delay certain expenditures, etc.</a:t>
            </a:r>
          </a:p>
        </p:txBody>
      </p:sp>
    </p:spTree>
    <p:extLst>
      <p:ext uri="{BB962C8B-B14F-4D97-AF65-F5344CB8AC3E}">
        <p14:creationId xmlns:p14="http://schemas.microsoft.com/office/powerpoint/2010/main" val="563616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a:xfrm>
            <a:off x="1484311" y="685801"/>
            <a:ext cx="10018713" cy="663166"/>
          </a:xfrm>
        </p:spPr>
        <p:txBody>
          <a:bodyPr>
            <a:noAutofit/>
          </a:bodyPr>
          <a:lstStyle/>
          <a:p>
            <a:pPr>
              <a:defRPr/>
            </a:pPr>
            <a:r>
              <a:rPr lang="en-US" sz="4400" dirty="0">
                <a:solidFill>
                  <a:schemeClr val="accent1">
                    <a:lumMod val="75000"/>
                  </a:schemeClr>
                </a:solidFill>
              </a:rPr>
              <a:t>Cash Flow Projections</a:t>
            </a:r>
          </a:p>
        </p:txBody>
      </p:sp>
      <p:sp>
        <p:nvSpPr>
          <p:cNvPr id="40963" name="Rectangle 3"/>
          <p:cNvSpPr>
            <a:spLocks noGrp="1"/>
          </p:cNvSpPr>
          <p:nvPr>
            <p:ph idx="1"/>
          </p:nvPr>
        </p:nvSpPr>
        <p:spPr>
          <a:xfrm>
            <a:off x="1484310" y="1581496"/>
            <a:ext cx="10018713" cy="4572000"/>
          </a:xfrm>
        </p:spPr>
        <p:txBody>
          <a:bodyPr>
            <a:noAutofit/>
          </a:bodyPr>
          <a:lstStyle/>
          <a:p>
            <a:pPr marL="274320" indent="-274320">
              <a:spcBef>
                <a:spcPts val="1200"/>
              </a:spcBef>
              <a:spcAft>
                <a:spcPts val="1200"/>
              </a:spcAft>
              <a:buFont typeface="Wingdings 2"/>
              <a:buChar char=""/>
              <a:defRPr/>
            </a:pPr>
            <a:r>
              <a:rPr lang="en-US" sz="2800" dirty="0" smtClean="0"/>
              <a:t>Provide information on the relationship between the amounts of cash an organization actually has available during a given period and the amount it needs to pay its bills during the same period.</a:t>
            </a:r>
          </a:p>
          <a:p>
            <a:pPr marL="274320" indent="-274320">
              <a:spcBef>
                <a:spcPts val="1200"/>
              </a:spcBef>
              <a:spcAft>
                <a:spcPts val="1200"/>
              </a:spcAft>
              <a:buFont typeface="Wingdings 2"/>
              <a:buChar char=""/>
              <a:defRPr/>
            </a:pPr>
            <a:r>
              <a:rPr lang="en-US" sz="2800" dirty="0" smtClean="0"/>
              <a:t>Once an annual budget has been adopted, it can be converted into a cash flow budget to verify the availability of resources needed to cover the cost of the goals and objectives reflected in the budget.</a:t>
            </a:r>
          </a:p>
          <a:p>
            <a:pPr marL="274320" indent="-274320">
              <a:spcBef>
                <a:spcPts val="1200"/>
              </a:spcBef>
              <a:spcAft>
                <a:spcPts val="1200"/>
              </a:spcAft>
              <a:buFont typeface="Wingdings 2"/>
              <a:buChar char=""/>
              <a:defRPr/>
            </a:pPr>
            <a:r>
              <a:rPr lang="en-US" sz="2800" dirty="0" smtClean="0"/>
              <a:t>Cash flow projections predict when cash will be received each month and compare the amount of cash expected with the amount of anticipated cash expenditures</a:t>
            </a:r>
          </a:p>
        </p:txBody>
      </p:sp>
    </p:spTree>
    <p:extLst>
      <p:ext uri="{BB962C8B-B14F-4D97-AF65-F5344CB8AC3E}">
        <p14:creationId xmlns:p14="http://schemas.microsoft.com/office/powerpoint/2010/main" val="1557682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a:xfrm>
            <a:off x="1484311" y="685800"/>
            <a:ext cx="10018713" cy="841375"/>
          </a:xfrm>
        </p:spPr>
        <p:txBody>
          <a:bodyPr>
            <a:normAutofit/>
          </a:bodyPr>
          <a:lstStyle/>
          <a:p>
            <a:pPr>
              <a:defRPr/>
            </a:pPr>
            <a:r>
              <a:rPr lang="en-US" sz="4400" dirty="0">
                <a:solidFill>
                  <a:schemeClr val="accent1">
                    <a:lumMod val="75000"/>
                  </a:schemeClr>
                </a:solidFill>
              </a:rPr>
              <a:t>Using the Cash Flow Budget</a:t>
            </a:r>
          </a:p>
        </p:txBody>
      </p:sp>
      <p:sp>
        <p:nvSpPr>
          <p:cNvPr id="30723" name="Rectangle 3"/>
          <p:cNvSpPr>
            <a:spLocks noGrp="1"/>
          </p:cNvSpPr>
          <p:nvPr>
            <p:ph idx="1"/>
          </p:nvPr>
        </p:nvSpPr>
        <p:spPr>
          <a:xfrm>
            <a:off x="1484310" y="1527174"/>
            <a:ext cx="10018713" cy="5009427"/>
          </a:xfrm>
        </p:spPr>
        <p:txBody>
          <a:bodyPr/>
          <a:lstStyle/>
          <a:p>
            <a:pPr eaLnBrk="1" hangingPunct="1">
              <a:lnSpc>
                <a:spcPct val="80000"/>
              </a:lnSpc>
            </a:pPr>
            <a:r>
              <a:rPr lang="en-US" altLang="en-US" sz="3200" dirty="0"/>
              <a:t>When a manager knows how much positive cash flow the organization will have they can maximize their investment opportunities </a:t>
            </a:r>
          </a:p>
          <a:p>
            <a:pPr eaLnBrk="1" hangingPunct="1">
              <a:lnSpc>
                <a:spcPct val="80000"/>
              </a:lnSpc>
            </a:pPr>
            <a:endParaRPr lang="en-US" altLang="en-US" sz="1200" dirty="0"/>
          </a:p>
          <a:p>
            <a:pPr eaLnBrk="1" hangingPunct="1">
              <a:lnSpc>
                <a:spcPct val="80000"/>
              </a:lnSpc>
            </a:pPr>
            <a:r>
              <a:rPr lang="en-US" altLang="en-US" sz="3200" dirty="0"/>
              <a:t>Managers can plan specific actions to avoid cash shortfalls when they know which months might produce a negative cash flow and so avoid a disruption in services. </a:t>
            </a:r>
          </a:p>
          <a:p>
            <a:pPr eaLnBrk="1" hangingPunct="1">
              <a:lnSpc>
                <a:spcPct val="80000"/>
              </a:lnSpc>
              <a:buFont typeface="Wingdings 3" panose="05040102010807070707" pitchFamily="18" charset="2"/>
              <a:buNone/>
            </a:pPr>
            <a:endParaRPr lang="en-US" altLang="en-US" sz="2400" dirty="0"/>
          </a:p>
          <a:p>
            <a:pPr eaLnBrk="1" hangingPunct="1">
              <a:lnSpc>
                <a:spcPct val="80000"/>
              </a:lnSpc>
              <a:buFont typeface="Wingdings 3" panose="05040102010807070707" pitchFamily="18" charset="2"/>
              <a:buNone/>
            </a:pPr>
            <a:r>
              <a:rPr lang="en-US" altLang="en-US" sz="2000" dirty="0"/>
              <a:t>HINT: </a:t>
            </a:r>
            <a:r>
              <a:rPr lang="en-US" altLang="en-US" sz="2000" i="1" dirty="0"/>
              <a:t>When projecting, identify the months when the income and expenses are nearly identical.  Since figures will fluctuate from projections, it is likely that a negative cash flow will occur at these times.  In other words – for these months, plan as though a negative cash flow will occur (</a:t>
            </a:r>
            <a:r>
              <a:rPr lang="en-US" altLang="en-US" sz="2000" i="1" u="sng" dirty="0"/>
              <a:t>conservative</a:t>
            </a:r>
            <a:r>
              <a:rPr lang="en-US" altLang="en-US" sz="2000" i="1" dirty="0"/>
              <a:t> approach)</a:t>
            </a:r>
            <a:r>
              <a:rPr lang="en-US" altLang="en-US" sz="2000" dirty="0"/>
              <a:t> </a:t>
            </a:r>
          </a:p>
        </p:txBody>
      </p:sp>
    </p:spTree>
    <p:extLst>
      <p:ext uri="{BB962C8B-B14F-4D97-AF65-F5344CB8AC3E}">
        <p14:creationId xmlns:p14="http://schemas.microsoft.com/office/powerpoint/2010/main" val="126969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a:xfrm>
            <a:off x="1484311" y="685800"/>
            <a:ext cx="10018713" cy="690327"/>
          </a:xfrm>
        </p:spPr>
        <p:txBody>
          <a:bodyPr>
            <a:noAutofit/>
          </a:bodyPr>
          <a:lstStyle/>
          <a:p>
            <a:pPr>
              <a:defRPr/>
            </a:pPr>
            <a:r>
              <a:rPr lang="en-US" sz="4400" dirty="0">
                <a:solidFill>
                  <a:schemeClr val="accent1">
                    <a:lumMod val="75000"/>
                  </a:schemeClr>
                </a:solidFill>
              </a:rPr>
              <a:t>Responding to a Negative Cash Flow</a:t>
            </a:r>
          </a:p>
        </p:txBody>
      </p:sp>
      <p:sp>
        <p:nvSpPr>
          <p:cNvPr id="31747" name="Rectangle 3"/>
          <p:cNvSpPr>
            <a:spLocks noGrp="1"/>
          </p:cNvSpPr>
          <p:nvPr>
            <p:ph idx="1"/>
          </p:nvPr>
        </p:nvSpPr>
        <p:spPr>
          <a:xfrm>
            <a:off x="1656326" y="1572442"/>
            <a:ext cx="10018713" cy="4572000"/>
          </a:xfrm>
        </p:spPr>
        <p:txBody>
          <a:bodyPr>
            <a:normAutofit fontScale="92500" lnSpcReduction="10000"/>
          </a:bodyPr>
          <a:lstStyle/>
          <a:p>
            <a:pPr>
              <a:spcBef>
                <a:spcPts val="1200"/>
              </a:spcBef>
              <a:spcAft>
                <a:spcPts val="1200"/>
              </a:spcAft>
              <a:buNone/>
            </a:pPr>
            <a:r>
              <a:rPr lang="en-US" altLang="en-US" sz="3200" dirty="0" smtClean="0"/>
              <a:t>Options Include:</a:t>
            </a:r>
          </a:p>
          <a:p>
            <a:pPr>
              <a:spcBef>
                <a:spcPts val="1200"/>
              </a:spcBef>
              <a:spcAft>
                <a:spcPts val="1200"/>
              </a:spcAft>
            </a:pPr>
            <a:r>
              <a:rPr lang="en-US" altLang="en-US" sz="3200" dirty="0" smtClean="0"/>
              <a:t>Postpone major purchases</a:t>
            </a:r>
          </a:p>
          <a:p>
            <a:pPr>
              <a:spcBef>
                <a:spcPts val="1200"/>
              </a:spcBef>
              <a:spcAft>
                <a:spcPts val="1200"/>
              </a:spcAft>
            </a:pPr>
            <a:r>
              <a:rPr lang="en-US" altLang="en-US" sz="3200" dirty="0" smtClean="0"/>
              <a:t>Postpone hiring new staff</a:t>
            </a:r>
          </a:p>
          <a:p>
            <a:pPr>
              <a:spcBef>
                <a:spcPts val="1200"/>
              </a:spcBef>
              <a:spcAft>
                <a:spcPts val="1200"/>
              </a:spcAft>
            </a:pPr>
            <a:r>
              <a:rPr lang="en-US" altLang="en-US" sz="3200" dirty="0" smtClean="0"/>
              <a:t>Postpone wage increase</a:t>
            </a:r>
          </a:p>
          <a:p>
            <a:pPr>
              <a:spcBef>
                <a:spcPts val="1200"/>
              </a:spcBef>
              <a:spcAft>
                <a:spcPts val="1200"/>
              </a:spcAft>
            </a:pPr>
            <a:r>
              <a:rPr lang="en-US" altLang="en-US" sz="3200" dirty="0" smtClean="0"/>
              <a:t>Establish a payment schedule to handle costly purchases rather than pay for them all at once </a:t>
            </a:r>
          </a:p>
          <a:p>
            <a:pPr>
              <a:spcBef>
                <a:spcPts val="1200"/>
              </a:spcBef>
              <a:spcAft>
                <a:spcPts val="1200"/>
              </a:spcAft>
            </a:pPr>
            <a:r>
              <a:rPr lang="en-US" altLang="en-US" sz="3200" dirty="0" smtClean="0"/>
              <a:t>Move up dates of fundraising events</a:t>
            </a:r>
          </a:p>
        </p:txBody>
      </p:sp>
    </p:spTree>
    <p:extLst>
      <p:ext uri="{BB962C8B-B14F-4D97-AF65-F5344CB8AC3E}">
        <p14:creationId xmlns:p14="http://schemas.microsoft.com/office/powerpoint/2010/main" val="3379438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484311" y="685801"/>
            <a:ext cx="10018713" cy="1106786"/>
          </a:xfrm>
        </p:spPr>
        <p:txBody>
          <a:bodyPr>
            <a:normAutofit/>
          </a:bodyPr>
          <a:lstStyle/>
          <a:p>
            <a:pPr eaLnBrk="1" hangingPunct="1">
              <a:defRPr/>
            </a:pPr>
            <a:r>
              <a:rPr lang="en-US" altLang="en-US" sz="4400" dirty="0">
                <a:solidFill>
                  <a:schemeClr val="accent1">
                    <a:lumMod val="75000"/>
                  </a:schemeClr>
                </a:solidFill>
              </a:rPr>
              <a:t>Statement of Functional Expenses</a:t>
            </a:r>
          </a:p>
        </p:txBody>
      </p:sp>
      <p:sp>
        <p:nvSpPr>
          <p:cNvPr id="3" name="Content Placeholder 2"/>
          <p:cNvSpPr>
            <a:spLocks noGrp="1"/>
          </p:cNvSpPr>
          <p:nvPr>
            <p:ph idx="1"/>
          </p:nvPr>
        </p:nvSpPr>
        <p:spPr>
          <a:xfrm>
            <a:off x="1910281" y="2037030"/>
            <a:ext cx="9592743" cy="4659674"/>
          </a:xfrm>
        </p:spPr>
        <p:txBody>
          <a:bodyPr>
            <a:normAutofit fontScale="92500" lnSpcReduction="10000"/>
          </a:bodyPr>
          <a:lstStyle/>
          <a:p>
            <a:pPr marL="274320" indent="-274320">
              <a:buNone/>
              <a:defRPr/>
            </a:pPr>
            <a:r>
              <a:rPr lang="en-US" dirty="0" smtClean="0"/>
              <a:t>Nonprofits’ focus is not on the bottom line but on how resources are used to carry out the mission.  So financial statements for non profits are designed to convey information about resources, the restrictions on them and how they have been used to achieve mission.</a:t>
            </a:r>
          </a:p>
          <a:p>
            <a:pPr marL="274320" indent="-274320">
              <a:buNone/>
              <a:defRPr/>
            </a:pPr>
            <a:endParaRPr lang="en-US" sz="1300" dirty="0" smtClean="0"/>
          </a:p>
          <a:p>
            <a:pPr marL="274320" indent="-274320">
              <a:buNone/>
              <a:defRPr/>
            </a:pPr>
            <a:r>
              <a:rPr lang="en-US" dirty="0" smtClean="0"/>
              <a:t>NPO’s must file three basic financial statements:</a:t>
            </a:r>
          </a:p>
          <a:p>
            <a:pPr marL="274320" indent="-274320">
              <a:buFont typeface="Wingdings 2"/>
              <a:buChar char=""/>
              <a:defRPr/>
            </a:pPr>
            <a:r>
              <a:rPr lang="en-US" dirty="0" smtClean="0"/>
              <a:t>The </a:t>
            </a:r>
            <a:r>
              <a:rPr lang="en-US" dirty="0" smtClean="0"/>
              <a:t>Statement </a:t>
            </a:r>
            <a:r>
              <a:rPr lang="en-US" dirty="0" smtClean="0"/>
              <a:t>of </a:t>
            </a:r>
            <a:r>
              <a:rPr lang="en-US" dirty="0" smtClean="0"/>
              <a:t>Financial Position </a:t>
            </a:r>
            <a:r>
              <a:rPr lang="en-US" dirty="0" smtClean="0"/>
              <a:t>(Balance Sheet)</a:t>
            </a:r>
          </a:p>
          <a:p>
            <a:pPr marL="274320" indent="-274320">
              <a:buFont typeface="Wingdings 2"/>
              <a:buChar char=""/>
              <a:defRPr/>
            </a:pPr>
            <a:r>
              <a:rPr lang="en-US" dirty="0" smtClean="0"/>
              <a:t>Statement of Activities (Income Statement with expense restrictions identified)</a:t>
            </a:r>
          </a:p>
          <a:p>
            <a:pPr marL="274320" indent="-274320">
              <a:buFont typeface="Wingdings 2"/>
              <a:buChar char=""/>
              <a:defRPr/>
            </a:pPr>
            <a:r>
              <a:rPr lang="en-US" dirty="0" smtClean="0"/>
              <a:t>The </a:t>
            </a:r>
            <a:r>
              <a:rPr lang="en-US" dirty="0" smtClean="0"/>
              <a:t>Statement </a:t>
            </a:r>
            <a:r>
              <a:rPr lang="en-US" dirty="0" smtClean="0"/>
              <a:t>of </a:t>
            </a:r>
            <a:r>
              <a:rPr lang="en-US" dirty="0" smtClean="0"/>
              <a:t>Cash Flow</a:t>
            </a:r>
            <a:endParaRPr lang="en-US" dirty="0" smtClean="0"/>
          </a:p>
          <a:p>
            <a:pPr marL="274320" indent="-274320">
              <a:buNone/>
              <a:defRPr/>
            </a:pPr>
            <a:endParaRPr lang="en-US" sz="1300" dirty="0" smtClean="0"/>
          </a:p>
          <a:p>
            <a:pPr marL="274320" indent="-274320">
              <a:buNone/>
              <a:defRPr/>
            </a:pPr>
            <a:r>
              <a:rPr lang="en-US" dirty="0" smtClean="0"/>
              <a:t>Voluntary health and welfare organizations are required to file a forth statement – the Statement of Functional Expense</a:t>
            </a:r>
          </a:p>
          <a:p>
            <a:pPr marL="274320" indent="-274320">
              <a:buFont typeface="Wingdings 2"/>
              <a:buChar char=""/>
              <a:defRPr/>
            </a:pPr>
            <a:endParaRPr lang="en-US" dirty="0"/>
          </a:p>
        </p:txBody>
      </p:sp>
    </p:spTree>
    <p:extLst>
      <p:ext uri="{BB962C8B-B14F-4D97-AF65-F5344CB8AC3E}">
        <p14:creationId xmlns:p14="http://schemas.microsoft.com/office/powerpoint/2010/main" val="21130734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a:xfrm>
            <a:off x="1484311" y="685801"/>
            <a:ext cx="10018713" cy="599792"/>
          </a:xfrm>
        </p:spPr>
        <p:txBody>
          <a:bodyPr>
            <a:noAutofit/>
          </a:bodyPr>
          <a:lstStyle/>
          <a:p>
            <a:pPr>
              <a:defRPr/>
            </a:pPr>
            <a:r>
              <a:rPr lang="en-US" sz="4400" dirty="0">
                <a:solidFill>
                  <a:schemeClr val="accent1">
                    <a:lumMod val="75000"/>
                  </a:schemeClr>
                </a:solidFill>
              </a:rPr>
              <a:t>Responding to a Negative Cash Flow </a:t>
            </a:r>
          </a:p>
        </p:txBody>
      </p:sp>
      <p:sp>
        <p:nvSpPr>
          <p:cNvPr id="32771" name="Rectangle 3"/>
          <p:cNvSpPr>
            <a:spLocks noGrp="1"/>
          </p:cNvSpPr>
          <p:nvPr>
            <p:ph idx="1"/>
          </p:nvPr>
        </p:nvSpPr>
        <p:spPr>
          <a:xfrm>
            <a:off x="1484311" y="1527174"/>
            <a:ext cx="10018713" cy="4572000"/>
          </a:xfrm>
        </p:spPr>
        <p:txBody>
          <a:bodyPr>
            <a:noAutofit/>
          </a:bodyPr>
          <a:lstStyle/>
          <a:p>
            <a:pPr>
              <a:spcBef>
                <a:spcPts val="1200"/>
              </a:spcBef>
              <a:buNone/>
            </a:pPr>
            <a:r>
              <a:rPr lang="en-US" altLang="en-US" sz="3200" dirty="0" smtClean="0"/>
              <a:t>More Options:</a:t>
            </a:r>
          </a:p>
          <a:p>
            <a:pPr>
              <a:spcBef>
                <a:spcPts val="1200"/>
              </a:spcBef>
            </a:pPr>
            <a:r>
              <a:rPr lang="en-US" altLang="en-US" sz="3200" dirty="0" smtClean="0"/>
              <a:t>Seek cash advances from funders</a:t>
            </a:r>
          </a:p>
          <a:p>
            <a:pPr>
              <a:spcBef>
                <a:spcPts val="1200"/>
              </a:spcBef>
            </a:pPr>
            <a:r>
              <a:rPr lang="en-US" altLang="en-US" sz="3200" dirty="0" smtClean="0"/>
              <a:t>Transfer funds from reserve accounts</a:t>
            </a:r>
          </a:p>
          <a:p>
            <a:pPr>
              <a:spcBef>
                <a:spcPts val="1200"/>
              </a:spcBef>
            </a:pPr>
            <a:r>
              <a:rPr lang="en-US" altLang="en-US" sz="3200" dirty="0" smtClean="0"/>
              <a:t>Liquidate investments</a:t>
            </a:r>
          </a:p>
          <a:p>
            <a:pPr>
              <a:spcBef>
                <a:spcPts val="1200"/>
              </a:spcBef>
            </a:pPr>
            <a:r>
              <a:rPr lang="en-US" altLang="en-US" sz="3200" dirty="0" smtClean="0"/>
              <a:t>Borrow on a short term basis (look into a line of credit during the positive months)</a:t>
            </a:r>
          </a:p>
          <a:p>
            <a:pPr>
              <a:spcBef>
                <a:spcPts val="1200"/>
              </a:spcBef>
            </a:pPr>
            <a:r>
              <a:rPr lang="en-US" altLang="en-US" sz="3200" dirty="0" smtClean="0"/>
              <a:t>Actually reducing expenses (not just cash outlays)</a:t>
            </a:r>
          </a:p>
        </p:txBody>
      </p:sp>
    </p:spTree>
    <p:extLst>
      <p:ext uri="{BB962C8B-B14F-4D97-AF65-F5344CB8AC3E}">
        <p14:creationId xmlns:p14="http://schemas.microsoft.com/office/powerpoint/2010/main" val="3837994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a:xfrm>
            <a:off x="1484311" y="685801"/>
            <a:ext cx="10018713" cy="699380"/>
          </a:xfrm>
        </p:spPr>
        <p:txBody>
          <a:bodyPr>
            <a:noAutofit/>
          </a:bodyPr>
          <a:lstStyle/>
          <a:p>
            <a:pPr>
              <a:defRPr/>
            </a:pPr>
            <a:r>
              <a:rPr lang="en-US" sz="4400" dirty="0">
                <a:solidFill>
                  <a:schemeClr val="accent1">
                    <a:lumMod val="75000"/>
                  </a:schemeClr>
                </a:solidFill>
              </a:rPr>
              <a:t>Cash Flow Budget Formula</a:t>
            </a:r>
          </a:p>
        </p:txBody>
      </p:sp>
      <p:sp>
        <p:nvSpPr>
          <p:cNvPr id="33795" name="Rectangle 3"/>
          <p:cNvSpPr>
            <a:spLocks noGrp="1"/>
          </p:cNvSpPr>
          <p:nvPr>
            <p:ph idx="1"/>
          </p:nvPr>
        </p:nvSpPr>
        <p:spPr>
          <a:xfrm>
            <a:off x="1484310" y="1548141"/>
            <a:ext cx="10018713" cy="4481465"/>
          </a:xfrm>
        </p:spPr>
        <p:txBody>
          <a:bodyPr>
            <a:normAutofit lnSpcReduction="10000"/>
          </a:bodyPr>
          <a:lstStyle/>
          <a:p>
            <a:pPr eaLnBrk="1" hangingPunct="1">
              <a:lnSpc>
                <a:spcPct val="90000"/>
              </a:lnSpc>
              <a:buFont typeface="Wingdings 3" panose="05040102010807070707" pitchFamily="18" charset="2"/>
              <a:buNone/>
            </a:pPr>
            <a:endParaRPr lang="en-US" altLang="en-US" sz="2000" dirty="0"/>
          </a:p>
          <a:p>
            <a:pPr>
              <a:spcAft>
                <a:spcPts val="1200"/>
              </a:spcAft>
              <a:buNone/>
            </a:pPr>
            <a:r>
              <a:rPr lang="en-US" altLang="en-US" sz="3200" b="1" dirty="0"/>
              <a:t>Sample:</a:t>
            </a:r>
          </a:p>
          <a:p>
            <a:pPr>
              <a:spcAft>
                <a:spcPts val="1200"/>
              </a:spcAft>
              <a:buNone/>
            </a:pPr>
            <a:r>
              <a:rPr lang="en-US" altLang="en-US" sz="3200" dirty="0"/>
              <a:t>Cash Balance at the beginning of the month	      $30,000</a:t>
            </a:r>
          </a:p>
          <a:p>
            <a:pPr>
              <a:spcAft>
                <a:spcPts val="1200"/>
              </a:spcAft>
              <a:buNone/>
            </a:pPr>
            <a:r>
              <a:rPr lang="en-US" altLang="en-US" sz="3200" dirty="0"/>
              <a:t>Plus cash received during the month		</a:t>
            </a:r>
            <a:r>
              <a:rPr lang="en-US" altLang="en-US" sz="3200" dirty="0" smtClean="0"/>
              <a:t>           </a:t>
            </a:r>
            <a:r>
              <a:rPr lang="en-US" altLang="en-US" sz="3200" u="sng" dirty="0" smtClean="0"/>
              <a:t>+      </a:t>
            </a:r>
            <a:r>
              <a:rPr lang="en-US" altLang="en-US" sz="3200" u="sng" dirty="0"/>
              <a:t>50,000</a:t>
            </a:r>
            <a:endParaRPr lang="en-US" altLang="en-US" sz="3200" dirty="0"/>
          </a:p>
          <a:p>
            <a:pPr>
              <a:spcAft>
                <a:spcPts val="1200"/>
              </a:spcAft>
              <a:buNone/>
            </a:pPr>
            <a:r>
              <a:rPr lang="en-US" altLang="en-US" sz="3200" dirty="0"/>
              <a:t>Equals cash available for the month		</a:t>
            </a:r>
            <a:r>
              <a:rPr lang="en-US" altLang="en-US" sz="3200" dirty="0" smtClean="0"/>
              <a:t>                 =     </a:t>
            </a:r>
            <a:r>
              <a:rPr lang="en-US" altLang="en-US" sz="3200" dirty="0"/>
              <a:t>80,000</a:t>
            </a:r>
          </a:p>
          <a:p>
            <a:pPr>
              <a:spcAft>
                <a:spcPts val="1200"/>
              </a:spcAft>
              <a:buNone/>
            </a:pPr>
            <a:r>
              <a:rPr lang="en-US" altLang="en-US" sz="3200" dirty="0"/>
              <a:t>Less cash disbursed during the month		</a:t>
            </a:r>
            <a:r>
              <a:rPr lang="en-US" altLang="en-US" sz="3200" dirty="0" smtClean="0"/>
              <a:t>            </a:t>
            </a:r>
            <a:r>
              <a:rPr lang="en-US" altLang="en-US" sz="3200" u="sng" dirty="0" smtClean="0"/>
              <a:t>-      </a:t>
            </a:r>
            <a:r>
              <a:rPr lang="en-US" altLang="en-US" sz="3200" u="sng" dirty="0"/>
              <a:t>55,000</a:t>
            </a:r>
            <a:endParaRPr lang="en-US" altLang="en-US" sz="3200" dirty="0"/>
          </a:p>
          <a:p>
            <a:pPr>
              <a:spcAft>
                <a:spcPts val="1200"/>
              </a:spcAft>
              <a:buNone/>
            </a:pPr>
            <a:r>
              <a:rPr lang="en-US" altLang="en-US" sz="3200" dirty="0"/>
              <a:t>Equals cash available at the end of the month	</a:t>
            </a:r>
            <a:r>
              <a:rPr lang="en-US" altLang="en-US" sz="3200" dirty="0" smtClean="0"/>
              <a:t> =     </a:t>
            </a:r>
            <a:r>
              <a:rPr lang="en-US" altLang="en-US" sz="3200" dirty="0"/>
              <a:t>25,000</a:t>
            </a:r>
          </a:p>
        </p:txBody>
      </p:sp>
    </p:spTree>
    <p:extLst>
      <p:ext uri="{BB962C8B-B14F-4D97-AF65-F5344CB8AC3E}">
        <p14:creationId xmlns:p14="http://schemas.microsoft.com/office/powerpoint/2010/main" val="14645293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484311" y="685801"/>
            <a:ext cx="10018713" cy="500204"/>
          </a:xfrm>
        </p:spPr>
        <p:txBody>
          <a:bodyPr>
            <a:normAutofit fontScale="90000"/>
          </a:bodyPr>
          <a:lstStyle/>
          <a:p>
            <a:pPr eaLnBrk="1" hangingPunct="1"/>
            <a:endParaRPr lang="en-US" altLang="en-US" dirty="0" smtClean="0">
              <a:solidFill>
                <a:srgbClr val="7B7890"/>
              </a:solidFill>
            </a:endParaRPr>
          </a:p>
        </p:txBody>
      </p:sp>
      <p:sp>
        <p:nvSpPr>
          <p:cNvPr id="3" name="Content Placeholder 2"/>
          <p:cNvSpPr>
            <a:spLocks noGrp="1"/>
          </p:cNvSpPr>
          <p:nvPr>
            <p:ph idx="1"/>
          </p:nvPr>
        </p:nvSpPr>
        <p:spPr>
          <a:xfrm>
            <a:off x="1825625" y="1527175"/>
            <a:ext cx="8504238" cy="3515605"/>
          </a:xfrm>
        </p:spPr>
        <p:txBody>
          <a:bodyPr>
            <a:normAutofit/>
          </a:bodyPr>
          <a:lstStyle/>
          <a:p>
            <a:pPr marL="274320" indent="-274320" algn="ctr">
              <a:buNone/>
              <a:defRPr/>
            </a:pPr>
            <a:r>
              <a:rPr lang="en-US" sz="4800" dirty="0" smtClean="0">
                <a:solidFill>
                  <a:schemeClr val="accent1">
                    <a:lumMod val="75000"/>
                  </a:schemeClr>
                </a:solidFill>
              </a:rPr>
              <a:t>EXERCISE</a:t>
            </a:r>
            <a:endParaRPr lang="en-US" sz="4800" dirty="0">
              <a:solidFill>
                <a:schemeClr val="accent1">
                  <a:lumMod val="75000"/>
                </a:schemeClr>
              </a:solidFill>
            </a:endParaRPr>
          </a:p>
        </p:txBody>
      </p:sp>
    </p:spTree>
    <p:extLst>
      <p:ext uri="{BB962C8B-B14F-4D97-AF65-F5344CB8AC3E}">
        <p14:creationId xmlns:p14="http://schemas.microsoft.com/office/powerpoint/2010/main" val="6009273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753701"/>
          </a:xfrm>
        </p:spPr>
        <p:txBody>
          <a:bodyPr>
            <a:noAutofit/>
          </a:bodyPr>
          <a:lstStyle/>
          <a:p>
            <a:pPr>
              <a:defRPr/>
            </a:pPr>
            <a:r>
              <a:rPr lang="en-US" sz="4400" dirty="0">
                <a:solidFill>
                  <a:schemeClr val="accent1">
                    <a:lumMod val="75000"/>
                  </a:schemeClr>
                </a:solidFill>
              </a:rPr>
              <a:t>THE AUDIT</a:t>
            </a:r>
          </a:p>
        </p:txBody>
      </p:sp>
      <p:sp>
        <p:nvSpPr>
          <p:cNvPr id="35843" name="Content Placeholder 2"/>
          <p:cNvSpPr>
            <a:spLocks noGrp="1"/>
          </p:cNvSpPr>
          <p:nvPr>
            <p:ph idx="1"/>
          </p:nvPr>
        </p:nvSpPr>
        <p:spPr>
          <a:xfrm>
            <a:off x="1484310" y="1527175"/>
            <a:ext cx="10018713" cy="4819304"/>
          </a:xfrm>
        </p:spPr>
        <p:txBody>
          <a:bodyPr>
            <a:normAutofit/>
          </a:bodyPr>
          <a:lstStyle/>
          <a:p>
            <a:pPr>
              <a:spcBef>
                <a:spcPts val="1200"/>
              </a:spcBef>
              <a:spcAft>
                <a:spcPts val="1200"/>
              </a:spcAft>
            </a:pPr>
            <a:r>
              <a:rPr lang="en-US" altLang="en-US" sz="3200" dirty="0"/>
              <a:t>The Audit is a process for testing the accuracy and completeness of information presented in an organization’s financial statements.  </a:t>
            </a:r>
          </a:p>
          <a:p>
            <a:pPr>
              <a:spcBef>
                <a:spcPts val="1200"/>
              </a:spcBef>
              <a:spcAft>
                <a:spcPts val="1200"/>
              </a:spcAft>
            </a:pPr>
            <a:r>
              <a:rPr lang="en-US" altLang="en-US" sz="3200" dirty="0"/>
              <a:t>The process enables an independent Certified Public Accountant to issue an opinion on how fairly the agency’s financial statements represent its financial position and whether they comply with generally accepted accounting principles (GAAP)</a:t>
            </a:r>
          </a:p>
        </p:txBody>
      </p:sp>
    </p:spTree>
    <p:extLst>
      <p:ext uri="{BB962C8B-B14F-4D97-AF65-F5344CB8AC3E}">
        <p14:creationId xmlns:p14="http://schemas.microsoft.com/office/powerpoint/2010/main" val="720018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484311" y="685800"/>
            <a:ext cx="10018713" cy="780861"/>
          </a:xfrm>
        </p:spPr>
        <p:txBody>
          <a:bodyPr>
            <a:normAutofit/>
          </a:bodyPr>
          <a:lstStyle/>
          <a:p>
            <a:pPr>
              <a:defRPr/>
            </a:pPr>
            <a:r>
              <a:rPr lang="en-US" sz="4400" dirty="0">
                <a:solidFill>
                  <a:schemeClr val="accent1">
                    <a:lumMod val="75000"/>
                  </a:schemeClr>
                </a:solidFill>
              </a:rPr>
              <a:t>Why Choose an Audit?</a:t>
            </a:r>
          </a:p>
        </p:txBody>
      </p:sp>
      <p:sp>
        <p:nvSpPr>
          <p:cNvPr id="36867" name="Rectangle 3"/>
          <p:cNvSpPr>
            <a:spLocks noGrp="1" noChangeArrowheads="1"/>
          </p:cNvSpPr>
          <p:nvPr>
            <p:ph idx="1"/>
          </p:nvPr>
        </p:nvSpPr>
        <p:spPr>
          <a:xfrm>
            <a:off x="1484311" y="1676400"/>
            <a:ext cx="10018713" cy="4648200"/>
          </a:xfrm>
        </p:spPr>
        <p:txBody>
          <a:bodyPr>
            <a:normAutofit/>
          </a:bodyPr>
          <a:lstStyle/>
          <a:p>
            <a:pPr eaLnBrk="1" hangingPunct="1">
              <a:lnSpc>
                <a:spcPct val="80000"/>
              </a:lnSpc>
            </a:pPr>
            <a:r>
              <a:rPr lang="en-US" altLang="en-US" sz="3200" dirty="0"/>
              <a:t>Some NPO’s are legally required to obtain audits</a:t>
            </a:r>
          </a:p>
          <a:p>
            <a:pPr lvl="1" eaLnBrk="1" hangingPunct="1">
              <a:lnSpc>
                <a:spcPct val="80000"/>
              </a:lnSpc>
            </a:pPr>
            <a:r>
              <a:rPr lang="en-US" altLang="en-US" sz="2600" dirty="0"/>
              <a:t>Some states require audits when receiving contributions over a certain dollar amount</a:t>
            </a:r>
          </a:p>
          <a:p>
            <a:pPr lvl="1" eaLnBrk="1" hangingPunct="1">
              <a:lnSpc>
                <a:spcPct val="80000"/>
              </a:lnSpc>
            </a:pPr>
            <a:r>
              <a:rPr lang="en-US" altLang="en-US" sz="2600" dirty="0"/>
              <a:t>NPO’s receiving $25K or more in direct or pass through federal dollars during a single year are usually required to have an audit</a:t>
            </a:r>
          </a:p>
          <a:p>
            <a:pPr lvl="1" eaLnBrk="1" hangingPunct="1">
              <a:lnSpc>
                <a:spcPct val="80000"/>
              </a:lnSpc>
              <a:buFont typeface="Wingdings" panose="05000000000000000000" pitchFamily="2" charset="2"/>
              <a:buNone/>
            </a:pPr>
            <a:endParaRPr lang="en-US" altLang="en-US" sz="1200" dirty="0"/>
          </a:p>
          <a:p>
            <a:pPr eaLnBrk="1" hangingPunct="1">
              <a:lnSpc>
                <a:spcPct val="80000"/>
              </a:lnSpc>
            </a:pPr>
            <a:r>
              <a:rPr lang="en-US" altLang="en-US" sz="3200" dirty="0"/>
              <a:t>Even if not legally required</a:t>
            </a:r>
          </a:p>
          <a:p>
            <a:pPr lvl="1" eaLnBrk="1" hangingPunct="1">
              <a:lnSpc>
                <a:spcPct val="80000"/>
              </a:lnSpc>
            </a:pPr>
            <a:r>
              <a:rPr lang="en-US" altLang="en-US" sz="2600" dirty="0"/>
              <a:t>Commonly requested by funders</a:t>
            </a:r>
          </a:p>
          <a:p>
            <a:pPr lvl="1" eaLnBrk="1" hangingPunct="1">
              <a:lnSpc>
                <a:spcPct val="80000"/>
              </a:lnSpc>
            </a:pPr>
            <a:r>
              <a:rPr lang="en-US" altLang="en-US" sz="2600" dirty="0"/>
              <a:t>Boards may seek this assurance</a:t>
            </a:r>
          </a:p>
          <a:p>
            <a:pPr lvl="1" eaLnBrk="1" hangingPunct="1">
              <a:lnSpc>
                <a:spcPct val="80000"/>
              </a:lnSpc>
            </a:pPr>
            <a:r>
              <a:rPr lang="en-US" altLang="en-US" sz="2600" dirty="0"/>
              <a:t>Audit can be a valuable process for management</a:t>
            </a:r>
          </a:p>
        </p:txBody>
      </p:sp>
    </p:spTree>
    <p:extLst>
      <p:ext uri="{BB962C8B-B14F-4D97-AF65-F5344CB8AC3E}">
        <p14:creationId xmlns:p14="http://schemas.microsoft.com/office/powerpoint/2010/main" val="10250009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484311" y="685801"/>
            <a:ext cx="10018713" cy="636006"/>
          </a:xfrm>
        </p:spPr>
        <p:txBody>
          <a:bodyPr>
            <a:noAutofit/>
          </a:bodyPr>
          <a:lstStyle/>
          <a:p>
            <a:pPr>
              <a:defRPr/>
            </a:pPr>
            <a:r>
              <a:rPr lang="en-US" sz="4400" dirty="0">
                <a:solidFill>
                  <a:schemeClr val="accent1">
                    <a:lumMod val="75000"/>
                  </a:schemeClr>
                </a:solidFill>
              </a:rPr>
              <a:t>How is an Audit Done?</a:t>
            </a:r>
          </a:p>
        </p:txBody>
      </p:sp>
      <p:sp>
        <p:nvSpPr>
          <p:cNvPr id="37891" name="Rectangle 3"/>
          <p:cNvSpPr>
            <a:spLocks noGrp="1" noChangeArrowheads="1"/>
          </p:cNvSpPr>
          <p:nvPr>
            <p:ph idx="1"/>
          </p:nvPr>
        </p:nvSpPr>
        <p:spPr>
          <a:xfrm>
            <a:off x="1484310" y="1527174"/>
            <a:ext cx="10018713" cy="4873625"/>
          </a:xfrm>
        </p:spPr>
        <p:txBody>
          <a:bodyPr/>
          <a:lstStyle/>
          <a:p>
            <a:pPr eaLnBrk="1" hangingPunct="1">
              <a:spcBef>
                <a:spcPts val="1200"/>
              </a:spcBef>
              <a:spcAft>
                <a:spcPts val="1200"/>
              </a:spcAft>
              <a:buFont typeface="Wingdings" panose="05000000000000000000" pitchFamily="2" charset="2"/>
              <a:buNone/>
            </a:pPr>
            <a:r>
              <a:rPr lang="en-US" altLang="en-US" sz="3600" dirty="0"/>
              <a:t>Organization hires an independent reviewer/accountant to inspect its books and offer an opinion on:</a:t>
            </a:r>
          </a:p>
          <a:p>
            <a:pPr lvl="1" eaLnBrk="1" hangingPunct="1">
              <a:spcBef>
                <a:spcPts val="1200"/>
              </a:spcBef>
              <a:spcAft>
                <a:spcPts val="1200"/>
              </a:spcAft>
            </a:pPr>
            <a:r>
              <a:rPr lang="en-US" altLang="en-US" sz="3200" dirty="0"/>
              <a:t>Records are adequate to produce the financial statements generated by the organization</a:t>
            </a:r>
          </a:p>
          <a:p>
            <a:pPr lvl="1" eaLnBrk="1" hangingPunct="1">
              <a:spcBef>
                <a:spcPts val="1200"/>
              </a:spcBef>
              <a:spcAft>
                <a:spcPts val="1200"/>
              </a:spcAft>
            </a:pPr>
            <a:r>
              <a:rPr lang="en-US" altLang="en-US" sz="3200" dirty="0"/>
              <a:t>That the financial statements convey reliable information </a:t>
            </a:r>
          </a:p>
        </p:txBody>
      </p:sp>
    </p:spTree>
    <p:extLst>
      <p:ext uri="{BB962C8B-B14F-4D97-AF65-F5344CB8AC3E}">
        <p14:creationId xmlns:p14="http://schemas.microsoft.com/office/powerpoint/2010/main" val="1551105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484311" y="685801"/>
            <a:ext cx="10018713" cy="762000"/>
          </a:xfrm>
        </p:spPr>
        <p:txBody>
          <a:bodyPr>
            <a:normAutofit/>
          </a:bodyPr>
          <a:lstStyle/>
          <a:p>
            <a:pPr>
              <a:defRPr/>
            </a:pPr>
            <a:r>
              <a:rPr lang="en-US" sz="4400" dirty="0">
                <a:solidFill>
                  <a:schemeClr val="accent1">
                    <a:lumMod val="75000"/>
                  </a:schemeClr>
                </a:solidFill>
              </a:rPr>
              <a:t>Outcomes</a:t>
            </a:r>
          </a:p>
        </p:txBody>
      </p:sp>
      <p:sp>
        <p:nvSpPr>
          <p:cNvPr id="38915" name="Rectangle 3"/>
          <p:cNvSpPr>
            <a:spLocks noGrp="1" noChangeArrowheads="1"/>
          </p:cNvSpPr>
          <p:nvPr>
            <p:ph idx="1"/>
          </p:nvPr>
        </p:nvSpPr>
        <p:spPr>
          <a:xfrm>
            <a:off x="1692541" y="1447801"/>
            <a:ext cx="10018713" cy="5224604"/>
          </a:xfrm>
        </p:spPr>
        <p:txBody>
          <a:bodyPr>
            <a:normAutofit/>
          </a:bodyPr>
          <a:lstStyle/>
          <a:p>
            <a:pPr eaLnBrk="1" hangingPunct="1">
              <a:lnSpc>
                <a:spcPct val="80000"/>
              </a:lnSpc>
              <a:spcAft>
                <a:spcPct val="20000"/>
              </a:spcAft>
              <a:buFont typeface="Wingdings" panose="05000000000000000000" pitchFamily="2" charset="2"/>
              <a:buNone/>
            </a:pPr>
            <a:r>
              <a:rPr lang="en-US" altLang="en-US" sz="3200" dirty="0"/>
              <a:t>Upon </a:t>
            </a:r>
            <a:r>
              <a:rPr lang="en-US" altLang="en-US" sz="3200" dirty="0" smtClean="0"/>
              <a:t>completion, </a:t>
            </a:r>
            <a:r>
              <a:rPr lang="en-US" altLang="en-US" sz="3200" dirty="0"/>
              <a:t>the auditor may offer one of 4 opinions:</a:t>
            </a:r>
          </a:p>
          <a:p>
            <a:pPr eaLnBrk="1" hangingPunct="1">
              <a:lnSpc>
                <a:spcPct val="80000"/>
              </a:lnSpc>
              <a:spcBef>
                <a:spcPts val="1200"/>
              </a:spcBef>
              <a:spcAft>
                <a:spcPts val="1200"/>
              </a:spcAft>
            </a:pPr>
            <a:r>
              <a:rPr lang="en-US" altLang="en-US" sz="2800" u="sng" dirty="0"/>
              <a:t>Unqualified</a:t>
            </a:r>
            <a:r>
              <a:rPr lang="en-US" altLang="en-US" sz="2800" dirty="0"/>
              <a:t> – the financial statements are “presented fairly”.  </a:t>
            </a:r>
          </a:p>
          <a:p>
            <a:pPr eaLnBrk="1" hangingPunct="1">
              <a:lnSpc>
                <a:spcPct val="80000"/>
              </a:lnSpc>
              <a:spcBef>
                <a:spcPts val="1200"/>
              </a:spcBef>
              <a:spcAft>
                <a:spcPts val="1200"/>
              </a:spcAft>
            </a:pPr>
            <a:r>
              <a:rPr lang="en-US" altLang="en-US" sz="2800" u="sng" dirty="0"/>
              <a:t>Qualified</a:t>
            </a:r>
            <a:r>
              <a:rPr lang="en-US" altLang="en-US" sz="2800" dirty="0"/>
              <a:t> – suggests that there is a material problem with one or more aspects of the financial statements.  </a:t>
            </a:r>
          </a:p>
          <a:p>
            <a:pPr eaLnBrk="1" hangingPunct="1">
              <a:lnSpc>
                <a:spcPct val="80000"/>
              </a:lnSpc>
              <a:spcBef>
                <a:spcPts val="1200"/>
              </a:spcBef>
              <a:spcAft>
                <a:spcPts val="1200"/>
              </a:spcAft>
            </a:pPr>
            <a:r>
              <a:rPr lang="en-US" altLang="en-US" sz="2800" u="sng" dirty="0"/>
              <a:t>Adverse Opinion</a:t>
            </a:r>
            <a:r>
              <a:rPr lang="en-US" altLang="en-US" sz="2800" dirty="0"/>
              <a:t> – the financial statements do not conform with GAAP standards and are not presented fairly.  Exceptions in the statements are so serious as to be misleading. This is rare.</a:t>
            </a:r>
          </a:p>
          <a:p>
            <a:pPr eaLnBrk="1" hangingPunct="1">
              <a:lnSpc>
                <a:spcPct val="80000"/>
              </a:lnSpc>
              <a:spcBef>
                <a:spcPts val="1200"/>
              </a:spcBef>
              <a:spcAft>
                <a:spcPts val="1200"/>
              </a:spcAft>
            </a:pPr>
            <a:r>
              <a:rPr lang="en-US" altLang="en-US" sz="2800" u="sng" dirty="0"/>
              <a:t>Disclaimer of Opinion</a:t>
            </a:r>
            <a:r>
              <a:rPr lang="en-US" altLang="en-US" sz="2800" dirty="0"/>
              <a:t> – also unusual. Generally issued because of litigation, unavailability of records or other issues making the financial statements unreliable. Documents were reviewed but no analysis completed</a:t>
            </a:r>
          </a:p>
        </p:txBody>
      </p:sp>
    </p:spTree>
    <p:extLst>
      <p:ext uri="{BB962C8B-B14F-4D97-AF65-F5344CB8AC3E}">
        <p14:creationId xmlns:p14="http://schemas.microsoft.com/office/powerpoint/2010/main" val="39724138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484311" y="685801"/>
            <a:ext cx="10018713" cy="708434"/>
          </a:xfrm>
        </p:spPr>
        <p:txBody>
          <a:bodyPr>
            <a:noAutofit/>
          </a:bodyPr>
          <a:lstStyle/>
          <a:p>
            <a:pPr>
              <a:defRPr/>
            </a:pPr>
            <a:r>
              <a:rPr lang="en-US" sz="4400" dirty="0">
                <a:solidFill>
                  <a:schemeClr val="accent1">
                    <a:lumMod val="75000"/>
                  </a:schemeClr>
                </a:solidFill>
              </a:rPr>
              <a:t>What the Auditor will Need</a:t>
            </a:r>
          </a:p>
        </p:txBody>
      </p:sp>
      <p:sp>
        <p:nvSpPr>
          <p:cNvPr id="39939" name="Rectangle 3"/>
          <p:cNvSpPr>
            <a:spLocks noGrp="1" noChangeArrowheads="1"/>
          </p:cNvSpPr>
          <p:nvPr>
            <p:ph idx="1"/>
          </p:nvPr>
        </p:nvSpPr>
        <p:spPr>
          <a:xfrm>
            <a:off x="1484311" y="1600199"/>
            <a:ext cx="10018713" cy="4845867"/>
          </a:xfrm>
        </p:spPr>
        <p:txBody>
          <a:bodyPr/>
          <a:lstStyle/>
          <a:p>
            <a:pPr eaLnBrk="1" hangingPunct="1">
              <a:lnSpc>
                <a:spcPct val="80000"/>
              </a:lnSpc>
            </a:pPr>
            <a:r>
              <a:rPr lang="en-US" altLang="en-US" sz="3200" dirty="0" smtClean="0"/>
              <a:t>The more complete and accurate management has prepared the requested documents the more quickly and smoothly the fieldwork will go – reducing emotional and financial costs!!</a:t>
            </a:r>
          </a:p>
          <a:p>
            <a:pPr eaLnBrk="1" hangingPunct="1">
              <a:lnSpc>
                <a:spcPct val="80000"/>
              </a:lnSpc>
              <a:buFont typeface="Wingdings" panose="05000000000000000000" pitchFamily="2" charset="2"/>
              <a:buNone/>
            </a:pPr>
            <a:r>
              <a:rPr lang="en-US" altLang="en-US" sz="1000" dirty="0"/>
              <a:t> </a:t>
            </a:r>
          </a:p>
          <a:p>
            <a:pPr eaLnBrk="1" hangingPunct="1">
              <a:lnSpc>
                <a:spcPct val="80000"/>
              </a:lnSpc>
            </a:pPr>
            <a:r>
              <a:rPr lang="en-US" altLang="en-US" sz="3200" dirty="0" smtClean="0"/>
              <a:t>Stuff the auditor will typically will need:</a:t>
            </a:r>
          </a:p>
          <a:p>
            <a:pPr lvl="2" eaLnBrk="1" hangingPunct="1">
              <a:lnSpc>
                <a:spcPct val="80000"/>
              </a:lnSpc>
            </a:pPr>
            <a:r>
              <a:rPr lang="en-US" altLang="en-US" sz="2800" dirty="0"/>
              <a:t>Confirmations</a:t>
            </a:r>
          </a:p>
          <a:p>
            <a:pPr lvl="2" eaLnBrk="1" hangingPunct="1">
              <a:lnSpc>
                <a:spcPct val="80000"/>
              </a:lnSpc>
            </a:pPr>
            <a:r>
              <a:rPr lang="en-US" altLang="en-US" sz="2800" dirty="0"/>
              <a:t>Evidence of Internal Controls</a:t>
            </a:r>
          </a:p>
          <a:p>
            <a:pPr lvl="2" eaLnBrk="1" hangingPunct="1">
              <a:lnSpc>
                <a:spcPct val="80000"/>
              </a:lnSpc>
            </a:pPr>
            <a:r>
              <a:rPr lang="en-US" altLang="en-US" sz="2800" dirty="0"/>
              <a:t>Documentation</a:t>
            </a:r>
          </a:p>
          <a:p>
            <a:pPr lvl="2" eaLnBrk="1" hangingPunct="1">
              <a:lnSpc>
                <a:spcPct val="80000"/>
              </a:lnSpc>
            </a:pPr>
            <a:r>
              <a:rPr lang="en-US" altLang="en-US" sz="2800" dirty="0"/>
              <a:t>Other</a:t>
            </a:r>
            <a:r>
              <a:rPr lang="en-US" altLang="en-US" dirty="0" smtClean="0"/>
              <a:t>  </a:t>
            </a:r>
          </a:p>
        </p:txBody>
      </p:sp>
    </p:spTree>
    <p:extLst>
      <p:ext uri="{BB962C8B-B14F-4D97-AF65-F5344CB8AC3E}">
        <p14:creationId xmlns:p14="http://schemas.microsoft.com/office/powerpoint/2010/main" val="14539872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484311" y="685800"/>
            <a:ext cx="10018713" cy="789915"/>
          </a:xfrm>
        </p:spPr>
        <p:txBody>
          <a:bodyPr>
            <a:normAutofit/>
          </a:bodyPr>
          <a:lstStyle/>
          <a:p>
            <a:pPr>
              <a:defRPr/>
            </a:pPr>
            <a:r>
              <a:rPr lang="en-US" sz="4400" dirty="0">
                <a:solidFill>
                  <a:schemeClr val="accent1">
                    <a:lumMod val="75000"/>
                  </a:schemeClr>
                </a:solidFill>
              </a:rPr>
              <a:t>Confirmations</a:t>
            </a:r>
          </a:p>
        </p:txBody>
      </p:sp>
      <p:sp>
        <p:nvSpPr>
          <p:cNvPr id="40963" name="Rectangle 3"/>
          <p:cNvSpPr>
            <a:spLocks noGrp="1" noChangeArrowheads="1"/>
          </p:cNvSpPr>
          <p:nvPr>
            <p:ph idx="1"/>
          </p:nvPr>
        </p:nvSpPr>
        <p:spPr>
          <a:xfrm>
            <a:off x="1547686" y="1475715"/>
            <a:ext cx="10018713" cy="4972616"/>
          </a:xfrm>
        </p:spPr>
        <p:txBody>
          <a:bodyPr>
            <a:normAutofit/>
          </a:bodyPr>
          <a:lstStyle/>
          <a:p>
            <a:pPr eaLnBrk="1" hangingPunct="1">
              <a:lnSpc>
                <a:spcPct val="80000"/>
              </a:lnSpc>
              <a:spcBef>
                <a:spcPts val="1200"/>
              </a:spcBef>
              <a:spcAft>
                <a:spcPts val="1200"/>
              </a:spcAft>
            </a:pPr>
            <a:r>
              <a:rPr lang="en-US" altLang="en-US" sz="3200" dirty="0"/>
              <a:t>A confirmation is an independent statement that supports the financial information in the organization’s records</a:t>
            </a:r>
          </a:p>
          <a:p>
            <a:pPr eaLnBrk="1" hangingPunct="1">
              <a:lnSpc>
                <a:spcPct val="80000"/>
              </a:lnSpc>
              <a:spcBef>
                <a:spcPts val="1200"/>
              </a:spcBef>
              <a:spcAft>
                <a:spcPts val="1200"/>
              </a:spcAft>
            </a:pPr>
            <a:r>
              <a:rPr lang="en-US" altLang="en-US" sz="3200" dirty="0"/>
              <a:t>Auditors will ask you to prepare confirmation letters on your letter head (they will provide the format) to your banks, funders, attorney, people and organizations you owe money to and who owe you money to confirm the amounts reflected in your books</a:t>
            </a:r>
          </a:p>
          <a:p>
            <a:pPr eaLnBrk="1" hangingPunct="1">
              <a:lnSpc>
                <a:spcPct val="80000"/>
              </a:lnSpc>
              <a:spcBef>
                <a:spcPts val="1200"/>
              </a:spcBef>
              <a:spcAft>
                <a:spcPts val="1200"/>
              </a:spcAft>
            </a:pPr>
            <a:r>
              <a:rPr lang="en-US" altLang="en-US" sz="3200" dirty="0"/>
              <a:t>Confirmations are mailed by and returned directly  to your auditor to ensure their credibility</a:t>
            </a:r>
          </a:p>
        </p:txBody>
      </p:sp>
    </p:spTree>
    <p:extLst>
      <p:ext uri="{BB962C8B-B14F-4D97-AF65-F5344CB8AC3E}">
        <p14:creationId xmlns:p14="http://schemas.microsoft.com/office/powerpoint/2010/main" val="30630779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484311" y="685800"/>
            <a:ext cx="10018713" cy="841375"/>
          </a:xfrm>
        </p:spPr>
        <p:txBody>
          <a:bodyPr>
            <a:normAutofit/>
          </a:bodyPr>
          <a:lstStyle/>
          <a:p>
            <a:pPr>
              <a:defRPr/>
            </a:pPr>
            <a:r>
              <a:rPr lang="en-US" sz="4400" dirty="0">
                <a:solidFill>
                  <a:schemeClr val="accent1">
                    <a:lumMod val="75000"/>
                  </a:schemeClr>
                </a:solidFill>
              </a:rPr>
              <a:t>Evidence of Internal Controls</a:t>
            </a:r>
          </a:p>
        </p:txBody>
      </p:sp>
      <p:sp>
        <p:nvSpPr>
          <p:cNvPr id="41987" name="Rectangle 3"/>
          <p:cNvSpPr>
            <a:spLocks noGrp="1" noChangeArrowheads="1"/>
          </p:cNvSpPr>
          <p:nvPr>
            <p:ph idx="1"/>
          </p:nvPr>
        </p:nvSpPr>
        <p:spPr>
          <a:xfrm>
            <a:off x="1484311" y="1653924"/>
            <a:ext cx="10018713" cy="4572000"/>
          </a:xfrm>
        </p:spPr>
        <p:txBody>
          <a:bodyPr>
            <a:noAutofit/>
          </a:bodyPr>
          <a:lstStyle/>
          <a:p>
            <a:pPr eaLnBrk="1" hangingPunct="1">
              <a:spcBef>
                <a:spcPts val="1200"/>
              </a:spcBef>
              <a:spcAft>
                <a:spcPts val="1200"/>
              </a:spcAft>
            </a:pPr>
            <a:r>
              <a:rPr lang="en-US" altLang="en-US" sz="3200" dirty="0"/>
              <a:t>Auditor will meet with staff or request they complete a questionnaire</a:t>
            </a:r>
          </a:p>
          <a:p>
            <a:pPr eaLnBrk="1" hangingPunct="1">
              <a:spcBef>
                <a:spcPts val="1200"/>
              </a:spcBef>
              <a:spcAft>
                <a:spcPts val="1200"/>
              </a:spcAft>
            </a:pPr>
            <a:r>
              <a:rPr lang="en-US" altLang="en-US" sz="3200" dirty="0"/>
              <a:t>Purpose is to document procedures related to:</a:t>
            </a:r>
          </a:p>
          <a:p>
            <a:pPr lvl="1" eaLnBrk="1" hangingPunct="1"/>
            <a:r>
              <a:rPr lang="en-US" altLang="en-US" sz="2800" dirty="0"/>
              <a:t>Spending and receiving money and other resources;</a:t>
            </a:r>
          </a:p>
          <a:p>
            <a:pPr lvl="1" eaLnBrk="1" hangingPunct="1"/>
            <a:r>
              <a:rPr lang="en-US" altLang="en-US" sz="2800" dirty="0"/>
              <a:t>Compliance with laws, donor restrictions and regulations;</a:t>
            </a:r>
          </a:p>
          <a:p>
            <a:pPr lvl="1" eaLnBrk="1" hangingPunct="1"/>
            <a:r>
              <a:rPr lang="en-US" altLang="en-US" sz="2800" dirty="0"/>
              <a:t>Maintaining property and equipment;</a:t>
            </a:r>
          </a:p>
          <a:p>
            <a:pPr lvl="1" eaLnBrk="1" hangingPunct="1"/>
            <a:r>
              <a:rPr lang="en-US" altLang="en-US" sz="2800" dirty="0"/>
              <a:t>Recording financial information in the books</a:t>
            </a:r>
          </a:p>
        </p:txBody>
      </p:sp>
    </p:spTree>
    <p:extLst>
      <p:ext uri="{BB962C8B-B14F-4D97-AF65-F5344CB8AC3E}">
        <p14:creationId xmlns:p14="http://schemas.microsoft.com/office/powerpoint/2010/main" val="1558558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989091"/>
          </a:xfrm>
        </p:spPr>
        <p:txBody>
          <a:bodyPr>
            <a:normAutofit/>
          </a:bodyPr>
          <a:lstStyle/>
          <a:p>
            <a:pPr>
              <a:defRPr/>
            </a:pPr>
            <a:r>
              <a:rPr lang="en-US" sz="4400" dirty="0">
                <a:solidFill>
                  <a:schemeClr val="accent1">
                    <a:lumMod val="75000"/>
                  </a:schemeClr>
                </a:solidFill>
              </a:rPr>
              <a:t>Statement of Functional Expenses</a:t>
            </a:r>
          </a:p>
        </p:txBody>
      </p:sp>
      <p:sp>
        <p:nvSpPr>
          <p:cNvPr id="15363" name="Content Placeholder 2"/>
          <p:cNvSpPr>
            <a:spLocks noGrp="1"/>
          </p:cNvSpPr>
          <p:nvPr>
            <p:ph idx="1"/>
          </p:nvPr>
        </p:nvSpPr>
        <p:spPr>
          <a:xfrm>
            <a:off x="1484310" y="1810692"/>
            <a:ext cx="10018713" cy="4164595"/>
          </a:xfrm>
        </p:spPr>
        <p:txBody>
          <a:bodyPr>
            <a:normAutofit/>
          </a:bodyPr>
          <a:lstStyle/>
          <a:p>
            <a:pPr eaLnBrk="1" hangingPunct="1">
              <a:buFont typeface="Wingdings 2" panose="05020102010507070707" pitchFamily="18" charset="2"/>
              <a:buNone/>
            </a:pPr>
            <a:r>
              <a:rPr lang="en-US" altLang="en-US" sz="3600" dirty="0"/>
              <a:t>The Statement of Functional Expenses shows:</a:t>
            </a:r>
          </a:p>
          <a:p>
            <a:pPr lvl="1">
              <a:lnSpc>
                <a:spcPct val="120000"/>
              </a:lnSpc>
            </a:pPr>
            <a:r>
              <a:rPr lang="en-US" altLang="en-US" sz="3200" dirty="0"/>
              <a:t>How expenses are allocated in natural classifications (line item) to significant program and supporting services functional categories.  </a:t>
            </a:r>
          </a:p>
          <a:p>
            <a:pPr lvl="1">
              <a:lnSpc>
                <a:spcPct val="120000"/>
              </a:lnSpc>
            </a:pPr>
            <a:r>
              <a:rPr lang="en-US" altLang="en-US" sz="3200" dirty="0"/>
              <a:t>It permits detailed analysis of the expense portion of the statement of activity</a:t>
            </a:r>
          </a:p>
        </p:txBody>
      </p:sp>
    </p:spTree>
    <p:extLst>
      <p:ext uri="{BB962C8B-B14F-4D97-AF65-F5344CB8AC3E}">
        <p14:creationId xmlns:p14="http://schemas.microsoft.com/office/powerpoint/2010/main" val="10432480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484311" y="685801"/>
            <a:ext cx="10018713" cy="708434"/>
          </a:xfrm>
        </p:spPr>
        <p:txBody>
          <a:bodyPr>
            <a:noAutofit/>
          </a:bodyPr>
          <a:lstStyle/>
          <a:p>
            <a:pPr>
              <a:defRPr/>
            </a:pPr>
            <a:r>
              <a:rPr lang="en-US" sz="4400" dirty="0">
                <a:solidFill>
                  <a:schemeClr val="accent1">
                    <a:lumMod val="75000"/>
                  </a:schemeClr>
                </a:solidFill>
              </a:rPr>
              <a:t>Documentation</a:t>
            </a:r>
          </a:p>
        </p:txBody>
      </p:sp>
      <p:sp>
        <p:nvSpPr>
          <p:cNvPr id="43011" name="Rectangle 3"/>
          <p:cNvSpPr>
            <a:spLocks noGrp="1" noChangeArrowheads="1"/>
          </p:cNvSpPr>
          <p:nvPr>
            <p:ph idx="1"/>
          </p:nvPr>
        </p:nvSpPr>
        <p:spPr>
          <a:xfrm>
            <a:off x="1484311" y="1463800"/>
            <a:ext cx="10018713" cy="4991320"/>
          </a:xfrm>
        </p:spPr>
        <p:txBody>
          <a:bodyPr/>
          <a:lstStyle/>
          <a:p>
            <a:pPr eaLnBrk="1" hangingPunct="1">
              <a:lnSpc>
                <a:spcPct val="90000"/>
              </a:lnSpc>
              <a:buFont typeface="Wingdings" panose="05000000000000000000" pitchFamily="2" charset="2"/>
              <a:buNone/>
            </a:pPr>
            <a:r>
              <a:rPr lang="en-US" altLang="en-US" sz="3200" dirty="0"/>
              <a:t>Auditor will request a number of schedules or lists (Many small NPO’s ask auditors to create these schedules based on information they provide) related to:</a:t>
            </a:r>
          </a:p>
          <a:p>
            <a:pPr eaLnBrk="1" hangingPunct="1">
              <a:lnSpc>
                <a:spcPct val="90000"/>
              </a:lnSpc>
              <a:buFont typeface="Wingdings" panose="05000000000000000000" pitchFamily="2" charset="2"/>
              <a:buNone/>
            </a:pPr>
            <a:endParaRPr lang="en-US" altLang="en-US" sz="1000" dirty="0"/>
          </a:p>
          <a:p>
            <a:pPr eaLnBrk="1" hangingPunct="1">
              <a:lnSpc>
                <a:spcPct val="90000"/>
              </a:lnSpc>
              <a:buFont typeface="Wingdings" panose="05000000000000000000" pitchFamily="2" charset="2"/>
              <a:buNone/>
            </a:pPr>
            <a:r>
              <a:rPr lang="en-US" altLang="en-US" sz="3200" dirty="0"/>
              <a:t>Assets</a:t>
            </a:r>
          </a:p>
          <a:p>
            <a:pPr eaLnBrk="1" hangingPunct="1">
              <a:lnSpc>
                <a:spcPct val="90000"/>
              </a:lnSpc>
            </a:pPr>
            <a:r>
              <a:rPr lang="en-US" altLang="en-US" sz="2800" dirty="0"/>
              <a:t>Accounts receivable – who owes the organization money, how much, when it was due</a:t>
            </a:r>
          </a:p>
          <a:p>
            <a:pPr eaLnBrk="1" hangingPunct="1">
              <a:lnSpc>
                <a:spcPct val="90000"/>
              </a:lnSpc>
            </a:pPr>
            <a:r>
              <a:rPr lang="en-US" altLang="en-US" sz="2800" dirty="0"/>
              <a:t>Property and Equipment – when acquired, how much they cost, how long they are expected to last, how much they are depreciated each year, how much has been depreciated to date</a:t>
            </a:r>
          </a:p>
        </p:txBody>
      </p:sp>
    </p:spTree>
    <p:extLst>
      <p:ext uri="{BB962C8B-B14F-4D97-AF65-F5344CB8AC3E}">
        <p14:creationId xmlns:p14="http://schemas.microsoft.com/office/powerpoint/2010/main" val="16495457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484311" y="685800"/>
            <a:ext cx="10018713" cy="841375"/>
          </a:xfrm>
        </p:spPr>
        <p:txBody>
          <a:bodyPr>
            <a:normAutofit/>
          </a:bodyPr>
          <a:lstStyle/>
          <a:p>
            <a:pPr>
              <a:defRPr/>
            </a:pPr>
            <a:r>
              <a:rPr lang="en-US" sz="4400" dirty="0">
                <a:solidFill>
                  <a:schemeClr val="accent1">
                    <a:lumMod val="75000"/>
                  </a:schemeClr>
                </a:solidFill>
              </a:rPr>
              <a:t>Documentation (Continued)</a:t>
            </a:r>
          </a:p>
        </p:txBody>
      </p:sp>
      <p:sp>
        <p:nvSpPr>
          <p:cNvPr id="44035" name="Rectangle 3"/>
          <p:cNvSpPr>
            <a:spLocks noGrp="1" noChangeArrowheads="1"/>
          </p:cNvSpPr>
          <p:nvPr>
            <p:ph idx="1"/>
          </p:nvPr>
        </p:nvSpPr>
        <p:spPr>
          <a:xfrm>
            <a:off x="1484310" y="1527175"/>
            <a:ext cx="10018713" cy="5090908"/>
          </a:xfrm>
        </p:spPr>
        <p:txBody>
          <a:bodyPr>
            <a:normAutofit/>
          </a:bodyPr>
          <a:lstStyle/>
          <a:p>
            <a:pPr eaLnBrk="1" hangingPunct="1">
              <a:lnSpc>
                <a:spcPct val="80000"/>
              </a:lnSpc>
              <a:buFont typeface="Wingdings" panose="05000000000000000000" pitchFamily="2" charset="2"/>
              <a:buNone/>
            </a:pPr>
            <a:r>
              <a:rPr lang="en-US" altLang="en-US" sz="3200" dirty="0"/>
              <a:t>Liabilities</a:t>
            </a:r>
          </a:p>
          <a:p>
            <a:pPr eaLnBrk="1" hangingPunct="1">
              <a:lnSpc>
                <a:spcPct val="80000"/>
              </a:lnSpc>
            </a:pPr>
            <a:r>
              <a:rPr lang="en-US" altLang="en-US" sz="3200" dirty="0"/>
              <a:t>Payables – who the organization owes money to, how much, copies of invoices or loan agreements</a:t>
            </a:r>
          </a:p>
          <a:p>
            <a:pPr eaLnBrk="1" hangingPunct="1">
              <a:lnSpc>
                <a:spcPct val="80000"/>
              </a:lnSpc>
            </a:pPr>
            <a:r>
              <a:rPr lang="en-US" altLang="en-US" sz="3200" dirty="0"/>
              <a:t>Deferred Revenue – if the org. has deferred any revenue due to donor restrictions or conditions, provide names and addresses, amounts, etc.</a:t>
            </a:r>
          </a:p>
          <a:p>
            <a:pPr eaLnBrk="1" hangingPunct="1">
              <a:lnSpc>
                <a:spcPct val="80000"/>
              </a:lnSpc>
              <a:buFont typeface="Wingdings" panose="05000000000000000000" pitchFamily="2" charset="2"/>
              <a:buNone/>
            </a:pPr>
            <a:endParaRPr lang="en-US" altLang="en-US" sz="1200" dirty="0"/>
          </a:p>
          <a:p>
            <a:pPr eaLnBrk="1" hangingPunct="1">
              <a:lnSpc>
                <a:spcPct val="80000"/>
              </a:lnSpc>
              <a:buFont typeface="Wingdings" panose="05000000000000000000" pitchFamily="2" charset="2"/>
              <a:buNone/>
            </a:pPr>
            <a:r>
              <a:rPr lang="en-US" altLang="en-US" sz="3200" dirty="0"/>
              <a:t>Expenses</a:t>
            </a:r>
          </a:p>
          <a:p>
            <a:pPr eaLnBrk="1" hangingPunct="1">
              <a:lnSpc>
                <a:spcPct val="80000"/>
              </a:lnSpc>
            </a:pPr>
            <a:r>
              <a:rPr lang="en-US" altLang="en-US" sz="3200" dirty="0"/>
              <a:t>Payroll records – including federal and state tax returns related to payroll, vacation records </a:t>
            </a:r>
          </a:p>
        </p:txBody>
      </p:sp>
    </p:spTree>
    <p:extLst>
      <p:ext uri="{BB962C8B-B14F-4D97-AF65-F5344CB8AC3E}">
        <p14:creationId xmlns:p14="http://schemas.microsoft.com/office/powerpoint/2010/main" val="17458803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484311" y="685800"/>
            <a:ext cx="10018713" cy="690327"/>
          </a:xfrm>
        </p:spPr>
        <p:txBody>
          <a:bodyPr>
            <a:noAutofit/>
          </a:bodyPr>
          <a:lstStyle/>
          <a:p>
            <a:pPr>
              <a:defRPr/>
            </a:pPr>
            <a:r>
              <a:rPr lang="en-US" sz="4400" dirty="0">
                <a:solidFill>
                  <a:schemeClr val="accent1">
                    <a:lumMod val="75000"/>
                  </a:schemeClr>
                </a:solidFill>
              </a:rPr>
              <a:t>Documentation (Continued)</a:t>
            </a:r>
          </a:p>
        </p:txBody>
      </p:sp>
      <p:sp>
        <p:nvSpPr>
          <p:cNvPr id="45059" name="Rectangle 3"/>
          <p:cNvSpPr>
            <a:spLocks noGrp="1" noChangeArrowheads="1"/>
          </p:cNvSpPr>
          <p:nvPr>
            <p:ph idx="1"/>
          </p:nvPr>
        </p:nvSpPr>
        <p:spPr>
          <a:xfrm>
            <a:off x="1484311" y="1600199"/>
            <a:ext cx="10018713" cy="4891135"/>
          </a:xfrm>
        </p:spPr>
        <p:txBody>
          <a:bodyPr>
            <a:normAutofit/>
          </a:bodyPr>
          <a:lstStyle/>
          <a:p>
            <a:pPr eaLnBrk="1" hangingPunct="1">
              <a:lnSpc>
                <a:spcPct val="80000"/>
              </a:lnSpc>
              <a:spcAft>
                <a:spcPct val="15000"/>
              </a:spcAft>
              <a:buFont typeface="Wingdings" panose="05000000000000000000" pitchFamily="2" charset="2"/>
              <a:buNone/>
            </a:pPr>
            <a:r>
              <a:rPr lang="en-US" altLang="en-US" sz="3600" dirty="0"/>
              <a:t>Revenue</a:t>
            </a:r>
          </a:p>
          <a:p>
            <a:pPr eaLnBrk="1" hangingPunct="1">
              <a:lnSpc>
                <a:spcPct val="80000"/>
              </a:lnSpc>
              <a:spcAft>
                <a:spcPct val="15000"/>
              </a:spcAft>
            </a:pPr>
            <a:r>
              <a:rPr lang="en-US" altLang="en-US" sz="2800" dirty="0"/>
              <a:t>Grants and contributions</a:t>
            </a:r>
          </a:p>
          <a:p>
            <a:pPr eaLnBrk="1" hangingPunct="1">
              <a:lnSpc>
                <a:spcPct val="80000"/>
              </a:lnSpc>
              <a:spcAft>
                <a:spcPct val="15000"/>
              </a:spcAft>
            </a:pPr>
            <a:r>
              <a:rPr lang="en-US" altLang="en-US" sz="2800" dirty="0"/>
              <a:t>List of donors – auditor will set parameters</a:t>
            </a:r>
          </a:p>
          <a:p>
            <a:pPr eaLnBrk="1" hangingPunct="1">
              <a:lnSpc>
                <a:spcPct val="80000"/>
              </a:lnSpc>
              <a:spcAft>
                <a:spcPct val="15000"/>
              </a:spcAft>
            </a:pPr>
            <a:r>
              <a:rPr lang="en-US" altLang="en-US" sz="2800" dirty="0"/>
              <a:t>Donated service and materials</a:t>
            </a:r>
          </a:p>
          <a:p>
            <a:pPr eaLnBrk="1" hangingPunct="1">
              <a:lnSpc>
                <a:spcPct val="80000"/>
              </a:lnSpc>
              <a:spcAft>
                <a:spcPct val="15000"/>
              </a:spcAft>
            </a:pPr>
            <a:r>
              <a:rPr lang="en-US" altLang="en-US" sz="2800" dirty="0"/>
              <a:t>Special events and benefits of the goods and services that donors received</a:t>
            </a:r>
          </a:p>
          <a:p>
            <a:pPr eaLnBrk="1" hangingPunct="1">
              <a:lnSpc>
                <a:spcPct val="80000"/>
              </a:lnSpc>
              <a:spcAft>
                <a:spcPct val="15000"/>
              </a:spcAft>
            </a:pPr>
            <a:r>
              <a:rPr lang="en-US" altLang="en-US" sz="2800" dirty="0"/>
              <a:t>Documents- contracts and invoices, names and addresses, registrations, etc. for fees from memberships, tuition, performances and other services</a:t>
            </a:r>
          </a:p>
          <a:p>
            <a:pPr eaLnBrk="1" hangingPunct="1">
              <a:lnSpc>
                <a:spcPct val="80000"/>
              </a:lnSpc>
              <a:spcAft>
                <a:spcPct val="15000"/>
              </a:spcAft>
            </a:pPr>
            <a:r>
              <a:rPr lang="en-US" altLang="en-US" sz="2800" dirty="0"/>
              <a:t>Inventory – Record of sales so that beginning of the year inventory can be reconciled with end of the year</a:t>
            </a:r>
          </a:p>
        </p:txBody>
      </p:sp>
    </p:spTree>
    <p:extLst>
      <p:ext uri="{BB962C8B-B14F-4D97-AF65-F5344CB8AC3E}">
        <p14:creationId xmlns:p14="http://schemas.microsoft.com/office/powerpoint/2010/main" val="23198943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484311" y="685800"/>
            <a:ext cx="10018713" cy="841375"/>
          </a:xfrm>
        </p:spPr>
        <p:txBody>
          <a:bodyPr>
            <a:normAutofit/>
          </a:bodyPr>
          <a:lstStyle/>
          <a:p>
            <a:pPr>
              <a:defRPr/>
            </a:pPr>
            <a:r>
              <a:rPr lang="en-US" sz="4400" dirty="0">
                <a:solidFill>
                  <a:schemeClr val="accent1">
                    <a:lumMod val="75000"/>
                  </a:schemeClr>
                </a:solidFill>
              </a:rPr>
              <a:t>Other Materials</a:t>
            </a:r>
          </a:p>
        </p:txBody>
      </p:sp>
      <p:sp>
        <p:nvSpPr>
          <p:cNvPr id="46083" name="Rectangle 3"/>
          <p:cNvSpPr>
            <a:spLocks noGrp="1" noChangeArrowheads="1"/>
          </p:cNvSpPr>
          <p:nvPr>
            <p:ph idx="1"/>
          </p:nvPr>
        </p:nvSpPr>
        <p:spPr>
          <a:xfrm>
            <a:off x="1647273" y="1527175"/>
            <a:ext cx="10018713" cy="4572000"/>
          </a:xfrm>
        </p:spPr>
        <p:txBody>
          <a:bodyPr>
            <a:normAutofit/>
          </a:bodyPr>
          <a:lstStyle/>
          <a:p>
            <a:pPr eaLnBrk="1" hangingPunct="1">
              <a:lnSpc>
                <a:spcPct val="90000"/>
              </a:lnSpc>
            </a:pPr>
            <a:r>
              <a:rPr lang="en-US" altLang="en-US" sz="2800" dirty="0"/>
              <a:t>Board minutes</a:t>
            </a:r>
          </a:p>
          <a:p>
            <a:pPr eaLnBrk="1" hangingPunct="1">
              <a:lnSpc>
                <a:spcPct val="90000"/>
              </a:lnSpc>
            </a:pPr>
            <a:r>
              <a:rPr lang="en-US" altLang="en-US" sz="2800" dirty="0"/>
              <a:t>Leases and other contracts</a:t>
            </a:r>
          </a:p>
          <a:p>
            <a:pPr eaLnBrk="1" hangingPunct="1">
              <a:lnSpc>
                <a:spcPct val="90000"/>
              </a:lnSpc>
            </a:pPr>
            <a:r>
              <a:rPr lang="en-US" altLang="en-US" sz="2800" dirty="0"/>
              <a:t>Bank statements, bank reconciliations, checkbooks and cancelled checks</a:t>
            </a:r>
          </a:p>
          <a:p>
            <a:pPr eaLnBrk="1" hangingPunct="1">
              <a:lnSpc>
                <a:spcPct val="90000"/>
              </a:lnSpc>
            </a:pPr>
            <a:r>
              <a:rPr lang="en-US" altLang="en-US" sz="2800" dirty="0"/>
              <a:t>Financial files for paid bills and deposits</a:t>
            </a:r>
          </a:p>
          <a:p>
            <a:pPr eaLnBrk="1" hangingPunct="1">
              <a:lnSpc>
                <a:spcPct val="90000"/>
              </a:lnSpc>
            </a:pPr>
            <a:r>
              <a:rPr lang="en-US" altLang="en-US" sz="2800" dirty="0"/>
              <a:t>Components of the accounting system like chart of accounts, journals and ledgers, printouts if the system is computerized, trial balance, etc.</a:t>
            </a:r>
          </a:p>
          <a:p>
            <a:pPr eaLnBrk="1" hangingPunct="1">
              <a:lnSpc>
                <a:spcPct val="90000"/>
              </a:lnSpc>
            </a:pPr>
            <a:r>
              <a:rPr lang="en-US" altLang="en-US" sz="2800" dirty="0"/>
              <a:t>Budgets for the fiscal year being examined </a:t>
            </a:r>
          </a:p>
        </p:txBody>
      </p:sp>
    </p:spTree>
    <p:extLst>
      <p:ext uri="{BB962C8B-B14F-4D97-AF65-F5344CB8AC3E}">
        <p14:creationId xmlns:p14="http://schemas.microsoft.com/office/powerpoint/2010/main" val="11289809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484311" y="685800"/>
            <a:ext cx="10018713" cy="841375"/>
          </a:xfrm>
        </p:spPr>
        <p:txBody>
          <a:bodyPr>
            <a:normAutofit/>
          </a:bodyPr>
          <a:lstStyle/>
          <a:p>
            <a:pPr>
              <a:defRPr/>
            </a:pPr>
            <a:r>
              <a:rPr lang="en-US" sz="4400" dirty="0">
                <a:solidFill>
                  <a:schemeClr val="accent1">
                    <a:lumMod val="75000"/>
                  </a:schemeClr>
                </a:solidFill>
              </a:rPr>
              <a:t>Post Fieldwork</a:t>
            </a:r>
          </a:p>
        </p:txBody>
      </p:sp>
      <p:sp>
        <p:nvSpPr>
          <p:cNvPr id="47107" name="Rectangle 3"/>
          <p:cNvSpPr>
            <a:spLocks noGrp="1" noChangeArrowheads="1"/>
          </p:cNvSpPr>
          <p:nvPr>
            <p:ph idx="1"/>
          </p:nvPr>
        </p:nvSpPr>
        <p:spPr>
          <a:xfrm>
            <a:off x="1484311" y="1717298"/>
            <a:ext cx="10018713" cy="4572000"/>
          </a:xfrm>
        </p:spPr>
        <p:txBody>
          <a:bodyPr>
            <a:normAutofit/>
          </a:bodyPr>
          <a:lstStyle/>
          <a:p>
            <a:pPr eaLnBrk="1" hangingPunct="1">
              <a:lnSpc>
                <a:spcPct val="90000"/>
              </a:lnSpc>
              <a:spcBef>
                <a:spcPts val="1200"/>
              </a:spcBef>
              <a:spcAft>
                <a:spcPts val="1200"/>
              </a:spcAft>
            </a:pPr>
            <a:r>
              <a:rPr lang="en-US" altLang="en-US" sz="3600" dirty="0" smtClean="0"/>
              <a:t>Once the fieldwork is complete, the audit working papers are reviewed by senior CPA’s and partners of the CPA firm</a:t>
            </a:r>
          </a:p>
          <a:p>
            <a:pPr eaLnBrk="1" hangingPunct="1">
              <a:lnSpc>
                <a:spcPct val="90000"/>
              </a:lnSpc>
              <a:spcBef>
                <a:spcPts val="1200"/>
              </a:spcBef>
              <a:spcAft>
                <a:spcPts val="1200"/>
              </a:spcAft>
            </a:pPr>
            <a:r>
              <a:rPr lang="en-US" altLang="en-US" sz="3600" dirty="0" smtClean="0"/>
              <a:t>Request a meeting with at minimum the audit committee of the Board to have the auditor review the final results of the audit and address the items identified in the management letter and management’s response</a:t>
            </a:r>
          </a:p>
        </p:txBody>
      </p:sp>
    </p:spTree>
    <p:extLst>
      <p:ext uri="{BB962C8B-B14F-4D97-AF65-F5344CB8AC3E}">
        <p14:creationId xmlns:p14="http://schemas.microsoft.com/office/powerpoint/2010/main" val="30795278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502417" y="423251"/>
            <a:ext cx="10018713" cy="708434"/>
          </a:xfrm>
        </p:spPr>
        <p:txBody>
          <a:bodyPr>
            <a:normAutofit/>
          </a:bodyPr>
          <a:lstStyle/>
          <a:p>
            <a:pPr>
              <a:defRPr/>
            </a:pPr>
            <a:r>
              <a:rPr lang="en-US" sz="4000" dirty="0">
                <a:solidFill>
                  <a:schemeClr val="accent1">
                    <a:lumMod val="75000"/>
                  </a:schemeClr>
                </a:solidFill>
              </a:rPr>
              <a:t>Audit Product</a:t>
            </a:r>
          </a:p>
        </p:txBody>
      </p:sp>
      <p:sp>
        <p:nvSpPr>
          <p:cNvPr id="48131" name="Rectangle 3"/>
          <p:cNvSpPr>
            <a:spLocks noGrp="1" noChangeArrowheads="1"/>
          </p:cNvSpPr>
          <p:nvPr>
            <p:ph idx="1"/>
          </p:nvPr>
        </p:nvSpPr>
        <p:spPr>
          <a:xfrm>
            <a:off x="1502416" y="1527174"/>
            <a:ext cx="10018713" cy="5081855"/>
          </a:xfrm>
        </p:spPr>
        <p:txBody>
          <a:bodyPr>
            <a:normAutofit lnSpcReduction="10000"/>
          </a:bodyPr>
          <a:lstStyle/>
          <a:p>
            <a:pPr eaLnBrk="1" hangingPunct="1">
              <a:lnSpc>
                <a:spcPct val="90000"/>
              </a:lnSpc>
            </a:pPr>
            <a:r>
              <a:rPr lang="en-US" altLang="en-US" sz="3600" dirty="0"/>
              <a:t>Documents in a completed audit:</a:t>
            </a:r>
          </a:p>
          <a:p>
            <a:pPr lvl="1" eaLnBrk="1" hangingPunct="1">
              <a:lnSpc>
                <a:spcPct val="90000"/>
              </a:lnSpc>
            </a:pPr>
            <a:r>
              <a:rPr lang="en-US" altLang="en-US" sz="2800" dirty="0" smtClean="0"/>
              <a:t>Opinion Letter</a:t>
            </a:r>
          </a:p>
          <a:p>
            <a:pPr lvl="1" eaLnBrk="1" hangingPunct="1">
              <a:lnSpc>
                <a:spcPct val="90000"/>
              </a:lnSpc>
            </a:pPr>
            <a:r>
              <a:rPr lang="en-US" altLang="en-US" sz="2800" dirty="0" smtClean="0"/>
              <a:t>Statement of Financial Position (Balance Sheet)</a:t>
            </a:r>
          </a:p>
          <a:p>
            <a:pPr lvl="1" eaLnBrk="1" hangingPunct="1">
              <a:lnSpc>
                <a:spcPct val="90000"/>
              </a:lnSpc>
            </a:pPr>
            <a:r>
              <a:rPr lang="en-US" altLang="en-US" sz="2800" dirty="0" smtClean="0"/>
              <a:t>Statement of Activities</a:t>
            </a:r>
          </a:p>
          <a:p>
            <a:pPr lvl="1" eaLnBrk="1" hangingPunct="1">
              <a:lnSpc>
                <a:spcPct val="90000"/>
              </a:lnSpc>
            </a:pPr>
            <a:r>
              <a:rPr lang="en-US" altLang="en-US" sz="2800" dirty="0" smtClean="0"/>
              <a:t>Statement of Cash Flows</a:t>
            </a:r>
          </a:p>
          <a:p>
            <a:pPr lvl="1" eaLnBrk="1" hangingPunct="1">
              <a:lnSpc>
                <a:spcPct val="90000"/>
              </a:lnSpc>
            </a:pPr>
            <a:r>
              <a:rPr lang="en-US" altLang="en-US" sz="2800" dirty="0" smtClean="0"/>
              <a:t>Statement of Functional Expense</a:t>
            </a:r>
          </a:p>
          <a:p>
            <a:pPr lvl="1" eaLnBrk="1" hangingPunct="1">
              <a:lnSpc>
                <a:spcPct val="90000"/>
              </a:lnSpc>
            </a:pPr>
            <a:r>
              <a:rPr lang="en-US" altLang="en-US" sz="2800" dirty="0" smtClean="0"/>
              <a:t>Notes to Financial Statements</a:t>
            </a:r>
            <a:endParaRPr lang="en-US" altLang="en-US" sz="2800" dirty="0"/>
          </a:p>
          <a:p>
            <a:pPr eaLnBrk="1" hangingPunct="1">
              <a:lnSpc>
                <a:spcPct val="90000"/>
              </a:lnSpc>
            </a:pPr>
            <a:endParaRPr lang="en-US" altLang="en-US" dirty="0"/>
          </a:p>
          <a:p>
            <a:pPr eaLnBrk="1" hangingPunct="1">
              <a:lnSpc>
                <a:spcPct val="90000"/>
              </a:lnSpc>
            </a:pPr>
            <a:r>
              <a:rPr lang="en-US" altLang="en-US" sz="3600" dirty="0"/>
              <a:t>Management Letter</a:t>
            </a:r>
          </a:p>
          <a:p>
            <a:pPr eaLnBrk="1" hangingPunct="1">
              <a:lnSpc>
                <a:spcPct val="90000"/>
              </a:lnSpc>
            </a:pPr>
            <a:endParaRPr lang="en-US" altLang="en-US" dirty="0"/>
          </a:p>
        </p:txBody>
      </p:sp>
    </p:spTree>
    <p:extLst>
      <p:ext uri="{BB962C8B-B14F-4D97-AF65-F5344CB8AC3E}">
        <p14:creationId xmlns:p14="http://schemas.microsoft.com/office/powerpoint/2010/main" val="6749102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475258" y="549999"/>
            <a:ext cx="10018713" cy="735594"/>
          </a:xfrm>
        </p:spPr>
        <p:txBody>
          <a:bodyPr>
            <a:noAutofit/>
          </a:bodyPr>
          <a:lstStyle/>
          <a:p>
            <a:pPr>
              <a:defRPr/>
            </a:pPr>
            <a:r>
              <a:rPr lang="en-US" sz="4400" dirty="0">
                <a:solidFill>
                  <a:schemeClr val="accent1">
                    <a:lumMod val="75000"/>
                  </a:schemeClr>
                </a:solidFill>
              </a:rPr>
              <a:t>Management Letter</a:t>
            </a:r>
          </a:p>
        </p:txBody>
      </p:sp>
      <p:sp>
        <p:nvSpPr>
          <p:cNvPr id="49155" name="Rectangle 3"/>
          <p:cNvSpPr>
            <a:spLocks noGrp="1" noChangeArrowheads="1"/>
          </p:cNvSpPr>
          <p:nvPr>
            <p:ph idx="1"/>
          </p:nvPr>
        </p:nvSpPr>
        <p:spPr>
          <a:xfrm>
            <a:off x="1475257" y="1600200"/>
            <a:ext cx="10018713" cy="4648200"/>
          </a:xfrm>
        </p:spPr>
        <p:txBody>
          <a:bodyPr>
            <a:normAutofit lnSpcReduction="10000"/>
          </a:bodyPr>
          <a:lstStyle/>
          <a:p>
            <a:pPr eaLnBrk="1" hangingPunct="1">
              <a:lnSpc>
                <a:spcPct val="80000"/>
              </a:lnSpc>
              <a:spcBef>
                <a:spcPts val="1200"/>
              </a:spcBef>
              <a:spcAft>
                <a:spcPts val="1200"/>
              </a:spcAft>
            </a:pPr>
            <a:r>
              <a:rPr lang="en-US" altLang="en-US" sz="2800" dirty="0"/>
              <a:t>A tool used by the auditing firm to address any concerns noted by the auditor regarding the organization’s internal accounting control system.   </a:t>
            </a:r>
          </a:p>
          <a:p>
            <a:pPr eaLnBrk="1" hangingPunct="1">
              <a:lnSpc>
                <a:spcPct val="80000"/>
              </a:lnSpc>
              <a:spcBef>
                <a:spcPts val="1200"/>
              </a:spcBef>
              <a:spcAft>
                <a:spcPts val="1200"/>
              </a:spcAft>
            </a:pPr>
            <a:r>
              <a:rPr lang="en-US" altLang="en-US" sz="2800" dirty="0"/>
              <a:t>Letter should include both findings and recommendations for action.  </a:t>
            </a:r>
          </a:p>
          <a:p>
            <a:pPr eaLnBrk="1" hangingPunct="1">
              <a:lnSpc>
                <a:spcPct val="80000"/>
              </a:lnSpc>
              <a:spcBef>
                <a:spcPts val="1200"/>
              </a:spcBef>
              <a:spcAft>
                <a:spcPts val="1200"/>
              </a:spcAft>
            </a:pPr>
            <a:r>
              <a:rPr lang="en-US" altLang="en-US" sz="2800" dirty="0"/>
              <a:t>Can be used by management to address issues with the Board</a:t>
            </a:r>
          </a:p>
          <a:p>
            <a:pPr eaLnBrk="1" hangingPunct="1">
              <a:lnSpc>
                <a:spcPct val="80000"/>
              </a:lnSpc>
              <a:spcBef>
                <a:spcPts val="1200"/>
              </a:spcBef>
              <a:spcAft>
                <a:spcPts val="1200"/>
              </a:spcAft>
            </a:pPr>
            <a:r>
              <a:rPr lang="en-US" altLang="en-US" sz="2800" dirty="0"/>
              <a:t>Get one!</a:t>
            </a:r>
          </a:p>
          <a:p>
            <a:pPr eaLnBrk="1" hangingPunct="1">
              <a:lnSpc>
                <a:spcPct val="80000"/>
              </a:lnSpc>
              <a:spcBef>
                <a:spcPts val="1200"/>
              </a:spcBef>
              <a:spcAft>
                <a:spcPts val="1200"/>
              </a:spcAft>
            </a:pPr>
            <a:r>
              <a:rPr lang="en-US" altLang="en-US" sz="2800" dirty="0"/>
              <a:t>Auditors gain lots of knowledge about your organization that is never reflected in the financial statements. Capture those insights.</a:t>
            </a:r>
          </a:p>
        </p:txBody>
      </p:sp>
    </p:spTree>
    <p:extLst>
      <p:ext uri="{BB962C8B-B14F-4D97-AF65-F5344CB8AC3E}">
        <p14:creationId xmlns:p14="http://schemas.microsoft.com/office/powerpoint/2010/main" val="25445651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484311" y="685801"/>
            <a:ext cx="10018713" cy="914400"/>
          </a:xfrm>
        </p:spPr>
        <p:txBody>
          <a:bodyPr>
            <a:normAutofit/>
          </a:bodyPr>
          <a:lstStyle/>
          <a:p>
            <a:pPr>
              <a:defRPr/>
            </a:pPr>
            <a:r>
              <a:rPr lang="en-US" sz="4400" dirty="0">
                <a:solidFill>
                  <a:schemeClr val="accent1">
                    <a:lumMod val="75000"/>
                  </a:schemeClr>
                </a:solidFill>
              </a:rPr>
              <a:t>OMB Circular A-133</a:t>
            </a:r>
          </a:p>
        </p:txBody>
      </p:sp>
      <p:sp>
        <p:nvSpPr>
          <p:cNvPr id="50179" name="Rectangle 3"/>
          <p:cNvSpPr>
            <a:spLocks noGrp="1" noChangeArrowheads="1"/>
          </p:cNvSpPr>
          <p:nvPr>
            <p:ph idx="1"/>
          </p:nvPr>
        </p:nvSpPr>
        <p:spPr>
          <a:xfrm>
            <a:off x="1611060" y="1846907"/>
            <a:ext cx="10018713" cy="4409038"/>
          </a:xfrm>
        </p:spPr>
        <p:txBody>
          <a:bodyPr>
            <a:normAutofit lnSpcReduction="10000"/>
          </a:bodyPr>
          <a:lstStyle/>
          <a:p>
            <a:pPr eaLnBrk="1" hangingPunct="1">
              <a:lnSpc>
                <a:spcPct val="80000"/>
              </a:lnSpc>
              <a:spcBef>
                <a:spcPts val="1200"/>
              </a:spcBef>
              <a:spcAft>
                <a:spcPts val="1200"/>
              </a:spcAft>
              <a:buFont typeface="Wingdings" panose="05000000000000000000" pitchFamily="2" charset="2"/>
              <a:buNone/>
            </a:pPr>
            <a:r>
              <a:rPr lang="en-US" altLang="en-US" sz="2800" dirty="0"/>
              <a:t>Office of Management and Budget Circular A-133 (OMBA-133) defines audit requirements for NPO’s receiving over 25K in federal funding (direct or pass through):</a:t>
            </a:r>
          </a:p>
          <a:p>
            <a:pPr lvl="1" eaLnBrk="1" hangingPunct="1">
              <a:lnSpc>
                <a:spcPct val="80000"/>
              </a:lnSpc>
              <a:spcBef>
                <a:spcPts val="1200"/>
              </a:spcBef>
              <a:spcAft>
                <a:spcPts val="1200"/>
              </a:spcAft>
            </a:pPr>
            <a:r>
              <a:rPr lang="en-US" altLang="en-US" sz="2800" dirty="0"/>
              <a:t>NPO’s with budgets under $25K are not required to do a federal audit</a:t>
            </a:r>
          </a:p>
          <a:p>
            <a:pPr lvl="1" eaLnBrk="1" hangingPunct="1">
              <a:lnSpc>
                <a:spcPct val="80000"/>
              </a:lnSpc>
              <a:spcBef>
                <a:spcPts val="1200"/>
              </a:spcBef>
              <a:spcAft>
                <a:spcPts val="1200"/>
              </a:spcAft>
            </a:pPr>
            <a:r>
              <a:rPr lang="en-US" altLang="en-US" sz="2800" dirty="0"/>
              <a:t>$25K to 99.9K – may combine a regular audit of the whole agency with a program specific A-133 audit of the program receiving federal funding</a:t>
            </a:r>
          </a:p>
          <a:p>
            <a:pPr lvl="1" eaLnBrk="1" hangingPunct="1">
              <a:lnSpc>
                <a:spcPct val="80000"/>
              </a:lnSpc>
              <a:spcBef>
                <a:spcPts val="1200"/>
              </a:spcBef>
              <a:spcAft>
                <a:spcPts val="1200"/>
              </a:spcAft>
            </a:pPr>
            <a:r>
              <a:rPr lang="en-US" altLang="en-US" sz="2800" dirty="0"/>
              <a:t>$100K or more – One program funded, can do a Program Specific Audit; more than one program funded must do a single A-133 federal audit </a:t>
            </a:r>
          </a:p>
        </p:txBody>
      </p:sp>
    </p:spTree>
    <p:extLst>
      <p:ext uri="{BB962C8B-B14F-4D97-AF65-F5344CB8AC3E}">
        <p14:creationId xmlns:p14="http://schemas.microsoft.com/office/powerpoint/2010/main" val="4820409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484311" y="685800"/>
            <a:ext cx="10018713" cy="1061519"/>
          </a:xfrm>
        </p:spPr>
        <p:txBody>
          <a:bodyPr>
            <a:normAutofit/>
          </a:bodyPr>
          <a:lstStyle/>
          <a:p>
            <a:pPr>
              <a:defRPr/>
            </a:pPr>
            <a:r>
              <a:rPr lang="en-US" sz="4400" dirty="0">
                <a:solidFill>
                  <a:schemeClr val="accent1">
                    <a:lumMod val="75000"/>
                  </a:schemeClr>
                </a:solidFill>
              </a:rPr>
              <a:t>What is the Form 990?</a:t>
            </a:r>
          </a:p>
        </p:txBody>
      </p:sp>
      <p:sp>
        <p:nvSpPr>
          <p:cNvPr id="51203" name="Rectangle 3"/>
          <p:cNvSpPr>
            <a:spLocks noGrp="1" noChangeArrowheads="1"/>
          </p:cNvSpPr>
          <p:nvPr>
            <p:ph idx="1"/>
          </p:nvPr>
        </p:nvSpPr>
        <p:spPr>
          <a:xfrm>
            <a:off x="1484311" y="1747319"/>
            <a:ext cx="10018713" cy="4421188"/>
          </a:xfrm>
        </p:spPr>
        <p:txBody>
          <a:bodyPr>
            <a:normAutofit/>
          </a:bodyPr>
          <a:lstStyle/>
          <a:p>
            <a:pPr eaLnBrk="1" hangingPunct="1">
              <a:lnSpc>
                <a:spcPct val="90000"/>
              </a:lnSpc>
              <a:spcBef>
                <a:spcPts val="1200"/>
              </a:spcBef>
              <a:spcAft>
                <a:spcPts val="1200"/>
              </a:spcAft>
            </a:pPr>
            <a:r>
              <a:rPr lang="en-US" altLang="en-US" sz="2800" dirty="0" smtClean="0"/>
              <a:t>Form 990 is used by the IRS as the primary tax compliance tool for tax exempt organizations</a:t>
            </a:r>
          </a:p>
          <a:p>
            <a:pPr eaLnBrk="1" hangingPunct="1">
              <a:lnSpc>
                <a:spcPct val="90000"/>
              </a:lnSpc>
              <a:spcBef>
                <a:spcPts val="1200"/>
              </a:spcBef>
              <a:spcAft>
                <a:spcPts val="1200"/>
              </a:spcAft>
            </a:pPr>
            <a:r>
              <a:rPr lang="en-US" altLang="en-US" sz="2800" dirty="0" smtClean="0"/>
              <a:t>Most states also use it for regulatory oversight – to satisfy state income tax filing requirements</a:t>
            </a:r>
          </a:p>
          <a:p>
            <a:pPr eaLnBrk="1" hangingPunct="1">
              <a:lnSpc>
                <a:spcPct val="90000"/>
              </a:lnSpc>
              <a:spcBef>
                <a:spcPts val="1200"/>
              </a:spcBef>
              <a:spcAft>
                <a:spcPts val="1200"/>
              </a:spcAft>
            </a:pPr>
            <a:r>
              <a:rPr lang="en-US" altLang="en-US" sz="2800" dirty="0" smtClean="0"/>
              <a:t>It is a public document – key transparency tool used by public, funders, media, researchers, etc.  to obtain information about NPO’s</a:t>
            </a:r>
          </a:p>
        </p:txBody>
      </p:sp>
    </p:spTree>
    <p:extLst>
      <p:ext uri="{BB962C8B-B14F-4D97-AF65-F5344CB8AC3E}">
        <p14:creationId xmlns:p14="http://schemas.microsoft.com/office/powerpoint/2010/main" val="624564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648478"/>
          </a:xfrm>
        </p:spPr>
        <p:txBody>
          <a:bodyPr>
            <a:normAutofit fontScale="90000"/>
          </a:bodyPr>
          <a:lstStyle/>
          <a:p>
            <a:endParaRPr lang="en-US" dirty="0"/>
          </a:p>
        </p:txBody>
      </p:sp>
      <p:sp>
        <p:nvSpPr>
          <p:cNvPr id="3" name="Content Placeholder 2"/>
          <p:cNvSpPr>
            <a:spLocks noGrp="1"/>
          </p:cNvSpPr>
          <p:nvPr>
            <p:ph idx="1"/>
          </p:nvPr>
        </p:nvSpPr>
        <p:spPr>
          <a:xfrm>
            <a:off x="1568286" y="1733938"/>
            <a:ext cx="10018713" cy="3124201"/>
          </a:xfrm>
        </p:spPr>
        <p:txBody>
          <a:bodyPr>
            <a:normAutofit/>
          </a:bodyPr>
          <a:lstStyle/>
          <a:p>
            <a:pPr marL="0" indent="0" algn="ctr">
              <a:buNone/>
            </a:pPr>
            <a:r>
              <a:rPr lang="en-US" sz="4400" b="1" dirty="0"/>
              <a:t>QUESTIONS?</a:t>
            </a:r>
          </a:p>
        </p:txBody>
      </p:sp>
    </p:spTree>
    <p:extLst>
      <p:ext uri="{BB962C8B-B14F-4D97-AF65-F5344CB8AC3E}">
        <p14:creationId xmlns:p14="http://schemas.microsoft.com/office/powerpoint/2010/main" val="1057360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034358"/>
          </a:xfrm>
        </p:spPr>
        <p:txBody>
          <a:bodyPr>
            <a:normAutofit/>
          </a:bodyPr>
          <a:lstStyle/>
          <a:p>
            <a:pPr>
              <a:defRPr/>
            </a:pPr>
            <a:r>
              <a:rPr lang="en-US" sz="4400" dirty="0">
                <a:solidFill>
                  <a:schemeClr val="accent1">
                    <a:lumMod val="75000"/>
                  </a:schemeClr>
                </a:solidFill>
              </a:rPr>
              <a:t>How to Classify Expenses</a:t>
            </a:r>
          </a:p>
        </p:txBody>
      </p:sp>
      <p:sp>
        <p:nvSpPr>
          <p:cNvPr id="16387" name="Content Placeholder 2"/>
          <p:cNvSpPr>
            <a:spLocks noGrp="1"/>
          </p:cNvSpPr>
          <p:nvPr>
            <p:ph idx="1"/>
          </p:nvPr>
        </p:nvSpPr>
        <p:spPr>
          <a:xfrm>
            <a:off x="1602007" y="1611517"/>
            <a:ext cx="9901018" cy="4925085"/>
          </a:xfrm>
        </p:spPr>
        <p:txBody>
          <a:bodyPr/>
          <a:lstStyle/>
          <a:p>
            <a:pPr eaLnBrk="1" hangingPunct="1"/>
            <a:r>
              <a:rPr lang="en-US" altLang="en-US" sz="3200" dirty="0"/>
              <a:t>Classify expenses in two ways:</a:t>
            </a:r>
          </a:p>
          <a:p>
            <a:pPr lvl="1" eaLnBrk="1" hangingPunct="1"/>
            <a:r>
              <a:rPr lang="en-US" altLang="en-US" sz="1900" dirty="0"/>
              <a:t>Natural classification indicating the type of expense – e.g. salaries, employee benefits, occupancy, postage</a:t>
            </a:r>
          </a:p>
          <a:p>
            <a:pPr lvl="1">
              <a:spcAft>
                <a:spcPts val="1800"/>
              </a:spcAft>
            </a:pPr>
            <a:r>
              <a:rPr lang="en-US" altLang="en-US" sz="1900" dirty="0"/>
              <a:t>Functional classification – grouping natural expense classifications by function</a:t>
            </a:r>
          </a:p>
          <a:p>
            <a:pPr>
              <a:spcAft>
                <a:spcPts val="1800"/>
              </a:spcAft>
            </a:pPr>
            <a:r>
              <a:rPr lang="en-US" altLang="en-US" sz="3200" dirty="0"/>
              <a:t>The primary function classifications are: 1) Program Services and 2) Supporting Services.   </a:t>
            </a:r>
          </a:p>
          <a:p>
            <a:pPr eaLnBrk="1" hangingPunct="1"/>
            <a:r>
              <a:rPr lang="en-US" altLang="en-US" sz="3200" dirty="0"/>
              <a:t>Break down these primary functional classifications further into separate programs and separate supporting services. </a:t>
            </a:r>
          </a:p>
        </p:txBody>
      </p:sp>
    </p:spTree>
    <p:extLst>
      <p:ext uri="{BB962C8B-B14F-4D97-AF65-F5344CB8AC3E}">
        <p14:creationId xmlns:p14="http://schemas.microsoft.com/office/powerpoint/2010/main" val="26134632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2506664" y="457200"/>
            <a:ext cx="7704137" cy="762000"/>
          </a:xfrm>
        </p:spPr>
        <p:txBody>
          <a:bodyPr/>
          <a:lstStyle/>
          <a:p>
            <a:pPr eaLnBrk="1" hangingPunct="1"/>
            <a:r>
              <a:rPr lang="en-US" sz="4400" dirty="0">
                <a:ln>
                  <a:noFill/>
                </a:ln>
              </a:rPr>
              <a:t>Thank You!</a:t>
            </a:r>
          </a:p>
        </p:txBody>
      </p:sp>
      <p:sp>
        <p:nvSpPr>
          <p:cNvPr id="3" name="Content Placeholder 2"/>
          <p:cNvSpPr>
            <a:spLocks noGrp="1"/>
          </p:cNvSpPr>
          <p:nvPr>
            <p:ph idx="1"/>
          </p:nvPr>
        </p:nvSpPr>
        <p:spPr>
          <a:xfrm>
            <a:off x="2506664" y="1380931"/>
            <a:ext cx="7704137" cy="4974602"/>
          </a:xfrm>
        </p:spPr>
        <p:txBody>
          <a:bodyPr rtlCol="0">
            <a:normAutofit/>
          </a:bodyPr>
          <a:lstStyle/>
          <a:p>
            <a:pPr>
              <a:spcAft>
                <a:spcPts val="1200"/>
              </a:spcAft>
              <a:buNone/>
              <a:defRPr/>
            </a:pPr>
            <a:r>
              <a:rPr lang="en-US" sz="3200" dirty="0"/>
              <a:t>Resources: </a:t>
            </a:r>
          </a:p>
          <a:p>
            <a:pPr>
              <a:spcAft>
                <a:spcPts val="1200"/>
              </a:spcAft>
              <a:defRPr/>
            </a:pPr>
            <a:r>
              <a:rPr lang="en-US" sz="3200" i="1" dirty="0" smtClean="0"/>
              <a:t>VITAL</a:t>
            </a:r>
            <a:r>
              <a:rPr lang="en-US" sz="3200" dirty="0" smtClean="0"/>
              <a:t> Website (</a:t>
            </a:r>
            <a:r>
              <a:rPr lang="en-US" sz="3200" dirty="0">
                <a:hlinkClick r:id="rId2"/>
              </a:rPr>
              <a:t>www.vitalprojectcolorado.org </a:t>
            </a:r>
            <a:r>
              <a:rPr lang="en-US" sz="3200" dirty="0" smtClean="0"/>
              <a:t>):</a:t>
            </a:r>
          </a:p>
          <a:p>
            <a:pPr lvl="1">
              <a:spcAft>
                <a:spcPts val="1200"/>
              </a:spcAft>
              <a:defRPr/>
            </a:pPr>
            <a:r>
              <a:rPr lang="en-US" sz="3200" dirty="0" smtClean="0"/>
              <a:t>Webinar PowerPoint </a:t>
            </a:r>
            <a:r>
              <a:rPr lang="en-US" sz="3200" dirty="0"/>
              <a:t>and </a:t>
            </a:r>
            <a:r>
              <a:rPr lang="en-US" sz="3200" dirty="0" smtClean="0"/>
              <a:t>Recording</a:t>
            </a:r>
          </a:p>
          <a:p>
            <a:pPr lvl="1">
              <a:spcAft>
                <a:spcPts val="1200"/>
              </a:spcAft>
              <a:defRPr/>
            </a:pPr>
            <a:r>
              <a:rPr lang="en-US" sz="3200" dirty="0" smtClean="0"/>
              <a:t>Technical Assistance  </a:t>
            </a:r>
            <a:endParaRPr lang="en-US" sz="3200" baseline="30000" dirty="0"/>
          </a:p>
          <a:p>
            <a:pPr>
              <a:spcAft>
                <a:spcPts val="1200"/>
              </a:spcAft>
              <a:defRPr/>
            </a:pPr>
            <a:r>
              <a:rPr lang="en-US" sz="3200" dirty="0" smtClean="0"/>
              <a:t>Barbara Paradiso: </a:t>
            </a:r>
            <a:r>
              <a:rPr lang="en-US" sz="3200" dirty="0" smtClean="0">
                <a:hlinkClick r:id="rId3"/>
              </a:rPr>
              <a:t>Barbara.paradiso@ucdenver.edu</a:t>
            </a:r>
            <a:r>
              <a:rPr lang="en-US" sz="3200" dirty="0" smtClean="0"/>
              <a:t> </a:t>
            </a:r>
          </a:p>
        </p:txBody>
      </p:sp>
    </p:spTree>
    <p:extLst>
      <p:ext uri="{BB962C8B-B14F-4D97-AF65-F5344CB8AC3E}">
        <p14:creationId xmlns:p14="http://schemas.microsoft.com/office/powerpoint/2010/main" val="11722081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961930"/>
          </a:xfrm>
        </p:spPr>
        <p:txBody>
          <a:bodyPr>
            <a:normAutofit/>
          </a:bodyPr>
          <a:lstStyle/>
          <a:p>
            <a:pPr>
              <a:defRPr/>
            </a:pPr>
            <a:r>
              <a:rPr lang="en-US" sz="4400" dirty="0" smtClean="0">
                <a:solidFill>
                  <a:schemeClr val="accent1">
                    <a:lumMod val="75000"/>
                  </a:schemeClr>
                </a:solidFill>
              </a:rPr>
              <a:t>Program </a:t>
            </a:r>
            <a:r>
              <a:rPr lang="en-US" sz="4400" dirty="0">
                <a:solidFill>
                  <a:schemeClr val="accent1">
                    <a:lumMod val="75000"/>
                  </a:schemeClr>
                </a:solidFill>
              </a:rPr>
              <a:t>Service Expenses</a:t>
            </a:r>
          </a:p>
        </p:txBody>
      </p:sp>
      <p:sp>
        <p:nvSpPr>
          <p:cNvPr id="17411" name="Content Placeholder 2"/>
          <p:cNvSpPr>
            <a:spLocks noGrp="1"/>
          </p:cNvSpPr>
          <p:nvPr>
            <p:ph idx="1"/>
          </p:nvPr>
        </p:nvSpPr>
        <p:spPr>
          <a:xfrm>
            <a:off x="1484311" y="1475714"/>
            <a:ext cx="10018713" cy="4825498"/>
          </a:xfrm>
        </p:spPr>
        <p:txBody>
          <a:bodyPr>
            <a:normAutofit/>
          </a:bodyPr>
          <a:lstStyle/>
          <a:p>
            <a:pPr marL="0" indent="0" eaLnBrk="1" hangingPunct="1">
              <a:buNone/>
            </a:pPr>
            <a:r>
              <a:rPr lang="en-US" altLang="en-US" sz="2800" dirty="0"/>
              <a:t>Program services are activities you carry out to fulfill your mission that result in the distribution of goods or services to beneficiaries, customers or members.</a:t>
            </a:r>
            <a:r>
              <a:rPr lang="en-US" altLang="en-US" dirty="0"/>
              <a:t>  </a:t>
            </a:r>
          </a:p>
          <a:p>
            <a:pPr lvl="1" eaLnBrk="1" hangingPunct="1"/>
            <a:r>
              <a:rPr lang="en-US" altLang="en-US" sz="2600" dirty="0" smtClean="0"/>
              <a:t>The </a:t>
            </a:r>
            <a:r>
              <a:rPr lang="en-US" altLang="en-US" sz="2600" dirty="0"/>
              <a:t>expenses include both direct and indirect costs of providing services. </a:t>
            </a:r>
          </a:p>
          <a:p>
            <a:pPr lvl="1" eaLnBrk="1" hangingPunct="1"/>
            <a:r>
              <a:rPr lang="en-US" altLang="en-US" sz="2600" dirty="0"/>
              <a:t>They may also include cost of sales or of other revenue generating activities if the activities are program related, e.g. if a museum has a bookstore that sells merchandise, the bookstore’s sales costs may be treated as a program service</a:t>
            </a:r>
          </a:p>
        </p:txBody>
      </p:sp>
    </p:spTree>
    <p:extLst>
      <p:ext uri="{BB962C8B-B14F-4D97-AF65-F5344CB8AC3E}">
        <p14:creationId xmlns:p14="http://schemas.microsoft.com/office/powerpoint/2010/main" val="3408563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626951"/>
          </a:xfrm>
        </p:spPr>
        <p:txBody>
          <a:bodyPr>
            <a:noAutofit/>
          </a:bodyPr>
          <a:lstStyle/>
          <a:p>
            <a:pPr>
              <a:defRPr/>
            </a:pPr>
            <a:r>
              <a:rPr lang="en-US" sz="4400" dirty="0" smtClean="0">
                <a:solidFill>
                  <a:schemeClr val="accent1">
                    <a:lumMod val="75000"/>
                  </a:schemeClr>
                </a:solidFill>
              </a:rPr>
              <a:t>Supporting </a:t>
            </a:r>
            <a:r>
              <a:rPr lang="en-US" sz="4400" dirty="0">
                <a:solidFill>
                  <a:schemeClr val="accent1">
                    <a:lumMod val="75000"/>
                  </a:schemeClr>
                </a:solidFill>
              </a:rPr>
              <a:t>Service Expenses</a:t>
            </a:r>
          </a:p>
        </p:txBody>
      </p:sp>
      <p:sp>
        <p:nvSpPr>
          <p:cNvPr id="3" name="Content Placeholder 2"/>
          <p:cNvSpPr>
            <a:spLocks noGrp="1"/>
          </p:cNvSpPr>
          <p:nvPr>
            <p:ph idx="1"/>
          </p:nvPr>
        </p:nvSpPr>
        <p:spPr>
          <a:xfrm>
            <a:off x="1484311" y="1830466"/>
            <a:ext cx="10018713" cy="5027534"/>
          </a:xfrm>
        </p:spPr>
        <p:txBody>
          <a:bodyPr>
            <a:normAutofit/>
          </a:bodyPr>
          <a:lstStyle/>
          <a:p>
            <a:pPr marL="274320" indent="-274320">
              <a:buNone/>
              <a:defRPr/>
            </a:pPr>
            <a:r>
              <a:rPr lang="en-US" sz="2800" dirty="0" smtClean="0"/>
              <a:t>Supporting services include :</a:t>
            </a:r>
          </a:p>
          <a:p>
            <a:pPr marL="731520" lvl="1" indent="-457200">
              <a:lnSpc>
                <a:spcPct val="110000"/>
              </a:lnSpc>
              <a:spcAft>
                <a:spcPts val="1200"/>
              </a:spcAft>
              <a:buFont typeface="Arial" panose="020B0604020202020204" pitchFamily="34" charset="0"/>
              <a:buChar char="•"/>
              <a:defRPr/>
            </a:pPr>
            <a:r>
              <a:rPr lang="en-US" sz="2600" u="sng" dirty="0"/>
              <a:t>Management and General </a:t>
            </a:r>
            <a:r>
              <a:rPr lang="en-US" sz="2600" dirty="0"/>
              <a:t>– relate to a NPO’s overall direction and are not identifiable with a particular program, membership development or fundraising activity. </a:t>
            </a:r>
            <a:endParaRPr lang="en-US" sz="2600" dirty="0" smtClean="0"/>
          </a:p>
          <a:p>
            <a:pPr marL="731520" lvl="1" indent="-457200">
              <a:lnSpc>
                <a:spcPct val="110000"/>
              </a:lnSpc>
              <a:spcAft>
                <a:spcPts val="1200"/>
              </a:spcAft>
              <a:buFont typeface="Arial" panose="020B0604020202020204" pitchFamily="34" charset="0"/>
              <a:buChar char="•"/>
              <a:defRPr/>
            </a:pPr>
            <a:r>
              <a:rPr lang="en-US" sz="2600" u="sng" dirty="0" smtClean="0"/>
              <a:t>Fundraising</a:t>
            </a:r>
            <a:r>
              <a:rPr lang="en-US" sz="2600" dirty="0" smtClean="0"/>
              <a:t> </a:t>
            </a:r>
            <a:r>
              <a:rPr lang="en-US" sz="2600" dirty="0"/>
              <a:t>– getting potential donors to contribute cash, non cash assets, services or time</a:t>
            </a:r>
          </a:p>
          <a:p>
            <a:pPr marL="731520" lvl="1" indent="-457200">
              <a:lnSpc>
                <a:spcPct val="110000"/>
              </a:lnSpc>
              <a:spcAft>
                <a:spcPts val="1200"/>
              </a:spcAft>
              <a:buFont typeface="Arial" panose="020B0604020202020204" pitchFamily="34" charset="0"/>
              <a:buChar char="•"/>
              <a:defRPr/>
            </a:pPr>
            <a:r>
              <a:rPr lang="en-US" sz="2600" u="sng" dirty="0"/>
              <a:t>Membership </a:t>
            </a:r>
            <a:r>
              <a:rPr lang="en-US" sz="2600" u="sng" dirty="0" smtClean="0"/>
              <a:t>Development </a:t>
            </a:r>
            <a:r>
              <a:rPr lang="en-US" sz="2600" dirty="0"/>
              <a:t>– Assign expenses related to membership activities, e.g. </a:t>
            </a:r>
            <a:r>
              <a:rPr lang="en-US" sz="2600" dirty="0"/>
              <a:t>soliciting new members and maintaining membership data</a:t>
            </a:r>
          </a:p>
          <a:p>
            <a:pPr marL="274320" indent="-274320">
              <a:buFont typeface="Wingdings 2"/>
              <a:buChar char=""/>
              <a:defRPr/>
            </a:pPr>
            <a:endParaRPr lang="en-US" dirty="0"/>
          </a:p>
        </p:txBody>
      </p:sp>
    </p:spTree>
    <p:extLst>
      <p:ext uri="{BB962C8B-B14F-4D97-AF65-F5344CB8AC3E}">
        <p14:creationId xmlns:p14="http://schemas.microsoft.com/office/powerpoint/2010/main" val="3936847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780861"/>
          </a:xfrm>
        </p:spPr>
        <p:txBody>
          <a:bodyPr>
            <a:normAutofit/>
          </a:bodyPr>
          <a:lstStyle/>
          <a:p>
            <a:pPr>
              <a:defRPr/>
            </a:pPr>
            <a:r>
              <a:rPr lang="en-US" sz="4400" dirty="0">
                <a:solidFill>
                  <a:schemeClr val="accent1">
                    <a:lumMod val="75000"/>
                  </a:schemeClr>
                </a:solidFill>
              </a:rPr>
              <a:t>How to Classify Expenses</a:t>
            </a:r>
          </a:p>
        </p:txBody>
      </p:sp>
      <p:sp>
        <p:nvSpPr>
          <p:cNvPr id="19459" name="Content Placeholder 2"/>
          <p:cNvSpPr>
            <a:spLocks noGrp="1"/>
          </p:cNvSpPr>
          <p:nvPr>
            <p:ph idx="1"/>
          </p:nvPr>
        </p:nvSpPr>
        <p:spPr>
          <a:xfrm>
            <a:off x="1484311" y="1724685"/>
            <a:ext cx="10018713" cy="4572000"/>
          </a:xfrm>
        </p:spPr>
        <p:txBody>
          <a:bodyPr/>
          <a:lstStyle/>
          <a:p>
            <a:pPr eaLnBrk="1" hangingPunct="1">
              <a:buFont typeface="Wingdings 2" panose="05020102010507070707" pitchFamily="18" charset="2"/>
              <a:buNone/>
            </a:pPr>
            <a:r>
              <a:rPr lang="en-US" altLang="en-US" dirty="0"/>
              <a:t>Natural expense classifications often relate to more than one functional classification. Properly reporting expenses by function requires allocating the amounts in your natural expense classifications to the functions to which the relate. </a:t>
            </a:r>
          </a:p>
          <a:p>
            <a:pPr eaLnBrk="1" hangingPunct="1">
              <a:buFont typeface="Wingdings 2" panose="05020102010507070707" pitchFamily="18" charset="2"/>
              <a:buNone/>
            </a:pPr>
            <a:endParaRPr lang="en-US" altLang="en-US" dirty="0"/>
          </a:p>
          <a:p>
            <a:pPr eaLnBrk="1" hangingPunct="1">
              <a:buFont typeface="Wingdings 2" panose="05020102010507070707" pitchFamily="18" charset="2"/>
              <a:buNone/>
            </a:pPr>
            <a:r>
              <a:rPr lang="en-US" altLang="en-US" dirty="0">
                <a:solidFill>
                  <a:srgbClr val="FF0000"/>
                </a:solidFill>
              </a:rPr>
              <a:t>For Example</a:t>
            </a:r>
            <a:r>
              <a:rPr lang="en-US" altLang="en-US" dirty="0"/>
              <a:t>: </a:t>
            </a:r>
            <a:r>
              <a:rPr lang="en-US" altLang="en-US" i="1" dirty="0"/>
              <a:t>ED may spend time on service supervision, management and fundraising.  In </a:t>
            </a:r>
            <a:r>
              <a:rPr lang="en-US" altLang="en-US" i="1" dirty="0" smtClean="0"/>
              <a:t>this </a:t>
            </a:r>
            <a:r>
              <a:rPr lang="en-US" altLang="en-US" i="1" dirty="0"/>
              <a:t>case, the </a:t>
            </a:r>
            <a:r>
              <a:rPr lang="en-US" altLang="en-US" i="1" dirty="0" smtClean="0"/>
              <a:t>ED’s </a:t>
            </a:r>
            <a:r>
              <a:rPr lang="en-US" altLang="en-US" i="1" dirty="0"/>
              <a:t>salary would be allocated to </a:t>
            </a:r>
            <a:r>
              <a:rPr lang="en-US" altLang="en-US" i="1" dirty="0" smtClean="0"/>
              <a:t>all three </a:t>
            </a:r>
            <a:r>
              <a:rPr lang="en-US" altLang="en-US" i="1" dirty="0"/>
              <a:t>functions served.</a:t>
            </a:r>
          </a:p>
          <a:p>
            <a:pPr eaLnBrk="1" hangingPunct="1"/>
            <a:endParaRPr lang="en-US" altLang="en-US" dirty="0" smtClean="0"/>
          </a:p>
        </p:txBody>
      </p:sp>
    </p:spTree>
    <p:extLst>
      <p:ext uri="{BB962C8B-B14F-4D97-AF65-F5344CB8AC3E}">
        <p14:creationId xmlns:p14="http://schemas.microsoft.com/office/powerpoint/2010/main" val="3409031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8672" y="583351"/>
            <a:ext cx="8763000" cy="1143000"/>
          </a:xfrm>
        </p:spPr>
        <p:txBody>
          <a:bodyPr>
            <a:noAutofit/>
          </a:bodyPr>
          <a:lstStyle/>
          <a:p>
            <a:pPr>
              <a:defRPr/>
            </a:pPr>
            <a:r>
              <a:rPr lang="en-US" sz="4400" dirty="0">
                <a:solidFill>
                  <a:schemeClr val="accent1">
                    <a:lumMod val="75000"/>
                  </a:schemeClr>
                </a:solidFill>
              </a:rPr>
              <a:t>Allocating Expenses to More than One Category</a:t>
            </a:r>
          </a:p>
        </p:txBody>
      </p:sp>
      <p:sp>
        <p:nvSpPr>
          <p:cNvPr id="21507" name="Content Placeholder 2"/>
          <p:cNvSpPr>
            <a:spLocks noGrp="1"/>
          </p:cNvSpPr>
          <p:nvPr>
            <p:ph idx="1"/>
          </p:nvPr>
        </p:nvSpPr>
        <p:spPr>
          <a:xfrm>
            <a:off x="1768672" y="2181885"/>
            <a:ext cx="9765443" cy="3929204"/>
          </a:xfrm>
        </p:spPr>
        <p:txBody>
          <a:bodyPr>
            <a:normAutofit/>
          </a:bodyPr>
          <a:lstStyle/>
          <a:p>
            <a:pPr marL="0" indent="0">
              <a:buNone/>
              <a:defRPr/>
            </a:pPr>
            <a:r>
              <a:rPr lang="en-US" altLang="en-US" sz="3600" dirty="0" smtClean="0"/>
              <a:t>Allocate </a:t>
            </a:r>
            <a:r>
              <a:rPr lang="en-US" altLang="en-US" sz="3600" dirty="0"/>
              <a:t>your expense information by function.  </a:t>
            </a:r>
            <a:r>
              <a:rPr lang="en-US" altLang="en-US" sz="3600" dirty="0"/>
              <a:t>To do so:</a:t>
            </a:r>
          </a:p>
          <a:p>
            <a:pPr lvl="1" eaLnBrk="1" hangingPunct="1">
              <a:defRPr/>
            </a:pPr>
            <a:r>
              <a:rPr lang="en-US" altLang="en-US" sz="3200" dirty="0" smtClean="0"/>
              <a:t>Directly identify expenses</a:t>
            </a:r>
          </a:p>
          <a:p>
            <a:pPr lvl="1" eaLnBrk="1" hangingPunct="1">
              <a:defRPr/>
            </a:pPr>
            <a:r>
              <a:rPr lang="en-US" altLang="en-US" sz="3200" dirty="0" smtClean="0"/>
              <a:t>Properly allocate expenses relating to more than one function</a:t>
            </a:r>
          </a:p>
          <a:p>
            <a:pPr eaLnBrk="1" hangingPunct="1">
              <a:defRPr/>
            </a:pPr>
            <a:endParaRPr lang="en-US" altLang="en-US" dirty="0"/>
          </a:p>
        </p:txBody>
      </p:sp>
    </p:spTree>
    <p:extLst>
      <p:ext uri="{BB962C8B-B14F-4D97-AF65-F5344CB8AC3E}">
        <p14:creationId xmlns:p14="http://schemas.microsoft.com/office/powerpoint/2010/main" val="3202626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9211" y="152401"/>
            <a:ext cx="9596673" cy="897801"/>
          </a:xfrm>
        </p:spPr>
        <p:txBody>
          <a:bodyPr>
            <a:normAutofit/>
          </a:bodyPr>
          <a:lstStyle/>
          <a:p>
            <a:pPr>
              <a:defRPr/>
            </a:pPr>
            <a:r>
              <a:rPr lang="en-US" sz="4400" dirty="0">
                <a:solidFill>
                  <a:schemeClr val="accent1">
                    <a:lumMod val="75000"/>
                  </a:schemeClr>
                </a:solidFill>
              </a:rPr>
              <a:t>Sample: Helpful Organization, Inc. </a:t>
            </a:r>
          </a:p>
        </p:txBody>
      </p:sp>
      <p:sp>
        <p:nvSpPr>
          <p:cNvPr id="3" name="Content Placeholder 2"/>
          <p:cNvSpPr>
            <a:spLocks noGrp="1"/>
          </p:cNvSpPr>
          <p:nvPr>
            <p:ph idx="1"/>
          </p:nvPr>
        </p:nvSpPr>
        <p:spPr>
          <a:xfrm>
            <a:off x="1729211" y="1050201"/>
            <a:ext cx="10049347" cy="5468293"/>
          </a:xfrm>
        </p:spPr>
        <p:txBody>
          <a:bodyPr>
            <a:normAutofit fontScale="25000" lnSpcReduction="20000"/>
          </a:bodyPr>
          <a:lstStyle/>
          <a:p>
            <a:pPr marL="274320" indent="-274320">
              <a:lnSpc>
                <a:spcPct val="120000"/>
              </a:lnSpc>
              <a:spcBef>
                <a:spcPts val="0"/>
              </a:spcBef>
              <a:spcAft>
                <a:spcPts val="0"/>
              </a:spcAft>
              <a:buNone/>
              <a:defRPr/>
            </a:pPr>
            <a:r>
              <a:rPr lang="en-US" sz="6400" dirty="0"/>
              <a:t>Statement of Functional Expenses:</a:t>
            </a:r>
          </a:p>
          <a:p>
            <a:pPr marL="274320" indent="-274320">
              <a:lnSpc>
                <a:spcPct val="120000"/>
              </a:lnSpc>
              <a:spcBef>
                <a:spcPts val="0"/>
              </a:spcBef>
              <a:spcAft>
                <a:spcPts val="0"/>
              </a:spcAft>
              <a:buNone/>
              <a:defRPr/>
            </a:pPr>
            <a:r>
              <a:rPr lang="en-US" sz="6400" dirty="0"/>
              <a:t> </a:t>
            </a:r>
          </a:p>
          <a:p>
            <a:pPr marL="274320" indent="-274320">
              <a:lnSpc>
                <a:spcPct val="120000"/>
              </a:lnSpc>
              <a:spcBef>
                <a:spcPts val="0"/>
              </a:spcBef>
              <a:spcAft>
                <a:spcPts val="0"/>
              </a:spcAft>
              <a:buNone/>
              <a:defRPr/>
            </a:pPr>
            <a:r>
              <a:rPr lang="en-US" sz="6400" dirty="0"/>
              <a:t>			</a:t>
            </a:r>
            <a:r>
              <a:rPr lang="en-US" sz="6400" dirty="0" smtClean="0"/>
              <a:t>                              Counseling</a:t>
            </a:r>
            <a:r>
              <a:rPr lang="en-US" sz="6400" dirty="0"/>
              <a:t>	   </a:t>
            </a:r>
            <a:r>
              <a:rPr lang="en-US" sz="6400" dirty="0" smtClean="0"/>
              <a:t> Training</a:t>
            </a:r>
            <a:r>
              <a:rPr lang="en-US" sz="6400" dirty="0"/>
              <a:t>	 </a:t>
            </a:r>
            <a:r>
              <a:rPr lang="en-US" sz="6400" dirty="0" smtClean="0"/>
              <a:t>         T-</a:t>
            </a:r>
            <a:r>
              <a:rPr lang="en-US" sz="6400" dirty="0" err="1" smtClean="0"/>
              <a:t>Prog</a:t>
            </a:r>
            <a:r>
              <a:rPr lang="en-US" sz="6400" dirty="0"/>
              <a:t>	  </a:t>
            </a:r>
            <a:r>
              <a:rPr lang="en-US" sz="6400" dirty="0" err="1" smtClean="0"/>
              <a:t>Manag</a:t>
            </a:r>
            <a:r>
              <a:rPr lang="en-US" sz="6400" dirty="0"/>
              <a:t>	</a:t>
            </a:r>
            <a:r>
              <a:rPr lang="en-US" sz="6400" dirty="0" smtClean="0"/>
              <a:t>    FR</a:t>
            </a:r>
            <a:r>
              <a:rPr lang="en-US" sz="6400" dirty="0"/>
              <a:t>	</a:t>
            </a:r>
            <a:r>
              <a:rPr lang="en-US" sz="6400" dirty="0" smtClean="0"/>
              <a:t>          </a:t>
            </a:r>
            <a:r>
              <a:rPr lang="en-US" sz="6400" dirty="0" err="1" smtClean="0"/>
              <a:t>TSupporting</a:t>
            </a:r>
            <a:endParaRPr lang="en-US" sz="6400" dirty="0"/>
          </a:p>
          <a:p>
            <a:pPr marL="274320" indent="-274320">
              <a:lnSpc>
                <a:spcPct val="120000"/>
              </a:lnSpc>
              <a:spcBef>
                <a:spcPts val="0"/>
              </a:spcBef>
              <a:spcAft>
                <a:spcPts val="0"/>
              </a:spcAft>
              <a:buNone/>
              <a:defRPr/>
            </a:pPr>
            <a:r>
              <a:rPr lang="en-US" sz="6400" dirty="0"/>
              <a:t>Salaries and Fringe</a:t>
            </a:r>
          </a:p>
          <a:p>
            <a:pPr marL="274320" indent="-274320">
              <a:lnSpc>
                <a:spcPct val="120000"/>
              </a:lnSpc>
              <a:spcBef>
                <a:spcPts val="0"/>
              </a:spcBef>
              <a:spcAft>
                <a:spcPts val="0"/>
              </a:spcAft>
              <a:buNone/>
              <a:defRPr/>
            </a:pPr>
            <a:r>
              <a:rPr lang="en-US" sz="6400" dirty="0"/>
              <a:t>ED			    </a:t>
            </a:r>
            <a:r>
              <a:rPr lang="en-US" sz="6400" dirty="0" smtClean="0"/>
              <a:t>                              12,500</a:t>
            </a:r>
            <a:r>
              <a:rPr lang="en-US" sz="6400" dirty="0"/>
              <a:t>	    </a:t>
            </a:r>
            <a:r>
              <a:rPr lang="en-US" sz="6400" dirty="0" smtClean="0"/>
              <a:t> 12,500</a:t>
            </a:r>
            <a:r>
              <a:rPr lang="en-US" sz="6400" dirty="0"/>
              <a:t>	  </a:t>
            </a:r>
            <a:r>
              <a:rPr lang="en-US" sz="6400" dirty="0" smtClean="0"/>
              <a:t>        25,000</a:t>
            </a:r>
            <a:r>
              <a:rPr lang="en-US" sz="6400" dirty="0"/>
              <a:t>	  </a:t>
            </a:r>
            <a:r>
              <a:rPr lang="en-US" sz="6400" dirty="0" smtClean="0"/>
              <a:t> 7,000</a:t>
            </a:r>
            <a:r>
              <a:rPr lang="en-US" sz="6400" dirty="0"/>
              <a:t>	</a:t>
            </a:r>
            <a:r>
              <a:rPr lang="en-US" sz="6400" dirty="0" smtClean="0"/>
              <a:t> 6,000     </a:t>
            </a:r>
            <a:r>
              <a:rPr lang="en-US" sz="6400" dirty="0"/>
              <a:t>	</a:t>
            </a:r>
            <a:r>
              <a:rPr lang="en-US" sz="6400" dirty="0" smtClean="0"/>
              <a:t>   13,000</a:t>
            </a:r>
            <a:endParaRPr lang="en-US" sz="6400" dirty="0"/>
          </a:p>
          <a:p>
            <a:pPr marL="274320" indent="-274320">
              <a:lnSpc>
                <a:spcPct val="120000"/>
              </a:lnSpc>
              <a:spcBef>
                <a:spcPts val="0"/>
              </a:spcBef>
              <a:spcAft>
                <a:spcPts val="0"/>
              </a:spcAft>
              <a:buNone/>
              <a:defRPr/>
            </a:pPr>
            <a:r>
              <a:rPr lang="en-US" sz="6400" dirty="0" err="1"/>
              <a:t>Prog</a:t>
            </a:r>
            <a:r>
              <a:rPr lang="en-US" sz="6400" dirty="0"/>
              <a:t> Directors	    </a:t>
            </a:r>
            <a:r>
              <a:rPr lang="en-US" sz="6400" dirty="0" smtClean="0"/>
              <a:t>                   25,000</a:t>
            </a:r>
            <a:r>
              <a:rPr lang="en-US" sz="6400" dirty="0"/>
              <a:t>	    </a:t>
            </a:r>
            <a:r>
              <a:rPr lang="en-US" sz="6400" dirty="0" smtClean="0"/>
              <a:t> 25,000</a:t>
            </a:r>
            <a:r>
              <a:rPr lang="en-US" sz="6400" dirty="0"/>
              <a:t>	  </a:t>
            </a:r>
            <a:r>
              <a:rPr lang="en-US" sz="6400" dirty="0" smtClean="0"/>
              <a:t>        50,000</a:t>
            </a:r>
            <a:endParaRPr lang="en-US" sz="6400" dirty="0"/>
          </a:p>
          <a:p>
            <a:pPr marL="274320" indent="-274320">
              <a:lnSpc>
                <a:spcPct val="120000"/>
              </a:lnSpc>
              <a:spcBef>
                <a:spcPts val="0"/>
              </a:spcBef>
              <a:spcAft>
                <a:spcPts val="0"/>
              </a:spcAft>
              <a:buNone/>
              <a:defRPr/>
            </a:pPr>
            <a:r>
              <a:rPr lang="en-US" sz="6400" dirty="0"/>
              <a:t>Secretary	  	    </a:t>
            </a:r>
            <a:r>
              <a:rPr lang="en-US" sz="6400" dirty="0" smtClean="0"/>
              <a:t>                     7,000</a:t>
            </a:r>
            <a:r>
              <a:rPr lang="en-US" sz="6400" dirty="0"/>
              <a:t>	    </a:t>
            </a:r>
            <a:r>
              <a:rPr lang="en-US" sz="6400" dirty="0" smtClean="0"/>
              <a:t> 10,000</a:t>
            </a:r>
            <a:r>
              <a:rPr lang="en-US" sz="6400" dirty="0"/>
              <a:t>	  </a:t>
            </a:r>
            <a:r>
              <a:rPr lang="en-US" sz="6400" dirty="0" smtClean="0"/>
              <a:t>        17,000</a:t>
            </a:r>
            <a:r>
              <a:rPr lang="en-US" sz="6400" dirty="0"/>
              <a:t>	  </a:t>
            </a:r>
            <a:r>
              <a:rPr lang="en-US" sz="6400" dirty="0" smtClean="0"/>
              <a:t>8,000</a:t>
            </a:r>
            <a:r>
              <a:rPr lang="en-US" sz="6400" dirty="0"/>
              <a:t>	</a:t>
            </a:r>
            <a:r>
              <a:rPr lang="en-US" sz="6400" dirty="0" smtClean="0"/>
              <a:t> 2,000</a:t>
            </a:r>
            <a:r>
              <a:rPr lang="en-US" sz="6400" dirty="0"/>
              <a:t>	</a:t>
            </a:r>
            <a:r>
              <a:rPr lang="en-US" sz="6400" dirty="0" smtClean="0"/>
              <a:t>   10,000</a:t>
            </a:r>
            <a:endParaRPr lang="en-US" sz="6400" dirty="0"/>
          </a:p>
          <a:p>
            <a:pPr marL="274320" indent="-274320">
              <a:lnSpc>
                <a:spcPct val="120000"/>
              </a:lnSpc>
              <a:spcBef>
                <a:spcPts val="0"/>
              </a:spcBef>
              <a:spcAft>
                <a:spcPts val="0"/>
              </a:spcAft>
              <a:buNone/>
              <a:defRPr/>
            </a:pPr>
            <a:r>
              <a:rPr lang="en-US" sz="6400" dirty="0"/>
              <a:t> </a:t>
            </a:r>
          </a:p>
          <a:p>
            <a:pPr marL="274320" indent="-274320">
              <a:lnSpc>
                <a:spcPct val="120000"/>
              </a:lnSpc>
              <a:spcBef>
                <a:spcPts val="0"/>
              </a:spcBef>
              <a:spcAft>
                <a:spcPts val="0"/>
              </a:spcAft>
              <a:buNone/>
              <a:defRPr/>
            </a:pPr>
            <a:r>
              <a:rPr lang="en-US" sz="6400" dirty="0"/>
              <a:t>Rent		     </a:t>
            </a:r>
            <a:r>
              <a:rPr lang="en-US" sz="6400" dirty="0" smtClean="0"/>
              <a:t>                              4,000</a:t>
            </a:r>
            <a:r>
              <a:rPr lang="en-US" sz="6400" dirty="0"/>
              <a:t>	    </a:t>
            </a:r>
            <a:r>
              <a:rPr lang="en-US" sz="6400" dirty="0" smtClean="0"/>
              <a:t>   6,000</a:t>
            </a:r>
            <a:r>
              <a:rPr lang="en-US" sz="6400" dirty="0"/>
              <a:t>	  </a:t>
            </a:r>
            <a:r>
              <a:rPr lang="en-US" sz="6400" dirty="0" smtClean="0"/>
              <a:t>        10,000            1,565</a:t>
            </a:r>
            <a:r>
              <a:rPr lang="en-US" sz="6400" dirty="0"/>
              <a:t>	 </a:t>
            </a:r>
            <a:r>
              <a:rPr lang="en-US" sz="6400" dirty="0" smtClean="0"/>
              <a:t>    435</a:t>
            </a:r>
            <a:r>
              <a:rPr lang="en-US" sz="6400" dirty="0"/>
              <a:t>	 </a:t>
            </a:r>
            <a:r>
              <a:rPr lang="en-US" sz="6400" dirty="0" smtClean="0"/>
              <a:t>    2,000</a:t>
            </a:r>
            <a:endParaRPr lang="en-US" sz="6400" dirty="0"/>
          </a:p>
          <a:p>
            <a:pPr marL="274320" indent="-274320">
              <a:lnSpc>
                <a:spcPct val="120000"/>
              </a:lnSpc>
              <a:spcBef>
                <a:spcPts val="0"/>
              </a:spcBef>
              <a:spcAft>
                <a:spcPts val="0"/>
              </a:spcAft>
              <a:buNone/>
              <a:defRPr/>
            </a:pPr>
            <a:r>
              <a:rPr lang="en-US" sz="6400" dirty="0"/>
              <a:t>Supplies		     </a:t>
            </a:r>
            <a:r>
              <a:rPr lang="en-US" sz="6400" dirty="0" smtClean="0"/>
              <a:t>                   2,500</a:t>
            </a:r>
            <a:r>
              <a:rPr lang="en-US" sz="6400" dirty="0"/>
              <a:t>	      </a:t>
            </a:r>
            <a:r>
              <a:rPr lang="en-US" sz="6400" dirty="0" smtClean="0"/>
              <a:t> 4,500</a:t>
            </a:r>
            <a:r>
              <a:rPr lang="en-US" sz="6400" dirty="0"/>
              <a:t>	     </a:t>
            </a:r>
            <a:r>
              <a:rPr lang="en-US" sz="6400" dirty="0" smtClean="0"/>
              <a:t>       7,000</a:t>
            </a:r>
            <a:r>
              <a:rPr lang="en-US" sz="6400" dirty="0"/>
              <a:t>	</a:t>
            </a:r>
            <a:r>
              <a:rPr lang="en-US" sz="6400" dirty="0" smtClean="0"/>
              <a:t>  </a:t>
            </a:r>
            <a:r>
              <a:rPr lang="en-US" sz="6400" dirty="0"/>
              <a:t>3,000	  1,000	  </a:t>
            </a:r>
            <a:r>
              <a:rPr lang="en-US" sz="6400" dirty="0" smtClean="0"/>
              <a:t>   4,000</a:t>
            </a:r>
            <a:endParaRPr lang="en-US" sz="6400" dirty="0"/>
          </a:p>
          <a:p>
            <a:pPr marL="274320" indent="-274320">
              <a:lnSpc>
                <a:spcPct val="120000"/>
              </a:lnSpc>
              <a:spcBef>
                <a:spcPts val="0"/>
              </a:spcBef>
              <a:spcAft>
                <a:spcPts val="0"/>
              </a:spcAft>
              <a:buNone/>
              <a:defRPr/>
            </a:pPr>
            <a:r>
              <a:rPr lang="en-US" sz="6400" dirty="0"/>
              <a:t>Telephone		     </a:t>
            </a:r>
            <a:r>
              <a:rPr lang="en-US" sz="6400" dirty="0" smtClean="0"/>
              <a:t>                   1,000</a:t>
            </a:r>
            <a:r>
              <a:rPr lang="en-US" sz="6400" dirty="0"/>
              <a:t>	      </a:t>
            </a:r>
            <a:r>
              <a:rPr lang="en-US" sz="6400" dirty="0" smtClean="0"/>
              <a:t> 1,100</a:t>
            </a:r>
            <a:r>
              <a:rPr lang="en-US" sz="6400" dirty="0"/>
              <a:t>	     </a:t>
            </a:r>
            <a:r>
              <a:rPr lang="en-US" sz="6400" dirty="0" smtClean="0"/>
              <a:t>       2,100</a:t>
            </a:r>
            <a:r>
              <a:rPr lang="en-US" sz="6400" dirty="0"/>
              <a:t>	</a:t>
            </a:r>
            <a:r>
              <a:rPr lang="en-US" sz="6400" dirty="0" smtClean="0"/>
              <a:t>  </a:t>
            </a:r>
            <a:r>
              <a:rPr lang="en-US" sz="6400" dirty="0"/>
              <a:t>1,000	    </a:t>
            </a:r>
            <a:r>
              <a:rPr lang="en-US" sz="6400" dirty="0" smtClean="0"/>
              <a:t>  200</a:t>
            </a:r>
            <a:r>
              <a:rPr lang="en-US" sz="6400" dirty="0"/>
              <a:t>	  </a:t>
            </a:r>
            <a:r>
              <a:rPr lang="en-US" sz="6400" dirty="0" smtClean="0"/>
              <a:t>   1,200</a:t>
            </a:r>
            <a:endParaRPr lang="en-US" sz="6400" dirty="0"/>
          </a:p>
          <a:p>
            <a:pPr marL="274320" indent="-274320">
              <a:lnSpc>
                <a:spcPct val="120000"/>
              </a:lnSpc>
              <a:spcBef>
                <a:spcPts val="0"/>
              </a:spcBef>
              <a:spcAft>
                <a:spcPts val="0"/>
              </a:spcAft>
              <a:buNone/>
              <a:defRPr/>
            </a:pPr>
            <a:r>
              <a:rPr lang="en-US" sz="6400" dirty="0"/>
              <a:t>Postage		        </a:t>
            </a:r>
            <a:r>
              <a:rPr lang="en-US" sz="6400" dirty="0" smtClean="0"/>
              <a:t>                   500</a:t>
            </a:r>
            <a:r>
              <a:rPr lang="en-US" sz="6400" dirty="0"/>
              <a:t>	      </a:t>
            </a:r>
            <a:r>
              <a:rPr lang="en-US" sz="6400" dirty="0" smtClean="0"/>
              <a:t> 1,000</a:t>
            </a:r>
            <a:r>
              <a:rPr lang="en-US" sz="6400" dirty="0"/>
              <a:t>	     </a:t>
            </a:r>
            <a:r>
              <a:rPr lang="en-US" sz="6400" dirty="0" smtClean="0"/>
              <a:t>       1,500</a:t>
            </a:r>
            <a:r>
              <a:rPr lang="en-US" sz="6400" dirty="0"/>
              <a:t>	</a:t>
            </a:r>
            <a:r>
              <a:rPr lang="en-US" sz="6400" dirty="0" smtClean="0"/>
              <a:t>     </a:t>
            </a:r>
            <a:r>
              <a:rPr lang="en-US" sz="6400" dirty="0"/>
              <a:t>800	    </a:t>
            </a:r>
            <a:r>
              <a:rPr lang="en-US" sz="6400" dirty="0" smtClean="0"/>
              <a:t>  200</a:t>
            </a:r>
            <a:r>
              <a:rPr lang="en-US" sz="6400" dirty="0"/>
              <a:t>	  </a:t>
            </a:r>
            <a:r>
              <a:rPr lang="en-US" sz="6400" dirty="0" smtClean="0"/>
              <a:t>   1,000</a:t>
            </a:r>
            <a:endParaRPr lang="en-US" sz="6400" dirty="0"/>
          </a:p>
          <a:p>
            <a:pPr marL="274320" indent="-274320">
              <a:lnSpc>
                <a:spcPct val="120000"/>
              </a:lnSpc>
              <a:spcBef>
                <a:spcPts val="0"/>
              </a:spcBef>
              <a:spcAft>
                <a:spcPts val="0"/>
              </a:spcAft>
              <a:buNone/>
              <a:defRPr/>
            </a:pPr>
            <a:r>
              <a:rPr lang="en-US" sz="6400" dirty="0"/>
              <a:t>Copying		        </a:t>
            </a:r>
            <a:r>
              <a:rPr lang="en-US" sz="6400" dirty="0" smtClean="0"/>
              <a:t>                   300</a:t>
            </a:r>
            <a:r>
              <a:rPr lang="en-US" sz="6400" dirty="0"/>
              <a:t>	      </a:t>
            </a:r>
            <a:r>
              <a:rPr lang="en-US" sz="6400" dirty="0" smtClean="0"/>
              <a:t> 2,000</a:t>
            </a:r>
            <a:r>
              <a:rPr lang="en-US" sz="6400" dirty="0"/>
              <a:t>	     </a:t>
            </a:r>
            <a:r>
              <a:rPr lang="en-US" sz="6400" dirty="0" smtClean="0"/>
              <a:t>       2,300</a:t>
            </a:r>
            <a:r>
              <a:rPr lang="en-US" sz="6400" dirty="0"/>
              <a:t>	   </a:t>
            </a:r>
            <a:r>
              <a:rPr lang="en-US" sz="6400" dirty="0" smtClean="0"/>
              <a:t>  </a:t>
            </a:r>
            <a:r>
              <a:rPr lang="en-US" sz="6400" dirty="0"/>
              <a:t>500	    </a:t>
            </a:r>
            <a:r>
              <a:rPr lang="en-US" sz="6400" dirty="0" smtClean="0"/>
              <a:t>  150</a:t>
            </a:r>
            <a:r>
              <a:rPr lang="en-US" sz="6400" dirty="0"/>
              <a:t>	      </a:t>
            </a:r>
            <a:r>
              <a:rPr lang="en-US" sz="6400" dirty="0" smtClean="0"/>
              <a:t>   650</a:t>
            </a:r>
            <a:endParaRPr lang="en-US" sz="6400" dirty="0"/>
          </a:p>
          <a:p>
            <a:pPr marL="274320" indent="-274320">
              <a:lnSpc>
                <a:spcPct val="120000"/>
              </a:lnSpc>
              <a:spcBef>
                <a:spcPts val="0"/>
              </a:spcBef>
              <a:spcAft>
                <a:spcPts val="0"/>
              </a:spcAft>
              <a:buNone/>
              <a:defRPr/>
            </a:pPr>
            <a:r>
              <a:rPr lang="en-US" sz="6400" dirty="0"/>
              <a:t> </a:t>
            </a:r>
          </a:p>
          <a:p>
            <a:pPr marL="274320" indent="-274320">
              <a:lnSpc>
                <a:spcPct val="120000"/>
              </a:lnSpc>
              <a:spcBef>
                <a:spcPts val="0"/>
              </a:spcBef>
              <a:spcAft>
                <a:spcPts val="0"/>
              </a:spcAft>
              <a:buNone/>
              <a:defRPr/>
            </a:pPr>
            <a:r>
              <a:rPr lang="en-US" sz="6400" dirty="0"/>
              <a:t>Total Expenses	   </a:t>
            </a:r>
            <a:r>
              <a:rPr lang="en-US" sz="6400" dirty="0" smtClean="0"/>
              <a:t>                  52,800</a:t>
            </a:r>
            <a:r>
              <a:rPr lang="en-US" sz="6400" dirty="0"/>
              <a:t>	     62,100	 </a:t>
            </a:r>
            <a:r>
              <a:rPr lang="en-US" sz="6400" dirty="0" smtClean="0"/>
              <a:t>       114,900        21,865</a:t>
            </a:r>
            <a:r>
              <a:rPr lang="en-US" sz="6400" dirty="0"/>
              <a:t>	</a:t>
            </a:r>
            <a:r>
              <a:rPr lang="en-US" sz="6400" dirty="0" smtClean="0"/>
              <a:t>  9,985</a:t>
            </a:r>
            <a:r>
              <a:rPr lang="en-US" sz="6400" dirty="0"/>
              <a:t>	</a:t>
            </a:r>
            <a:r>
              <a:rPr lang="en-US" sz="6400" dirty="0" smtClean="0"/>
              <a:t>    31,850</a:t>
            </a:r>
            <a:endParaRPr lang="en-US" sz="6400" dirty="0"/>
          </a:p>
          <a:p>
            <a:pPr marL="274320" indent="-274320">
              <a:lnSpc>
                <a:spcPct val="120000"/>
              </a:lnSpc>
              <a:spcBef>
                <a:spcPts val="0"/>
              </a:spcBef>
              <a:spcAft>
                <a:spcPts val="0"/>
              </a:spcAft>
              <a:buNone/>
              <a:defRPr/>
            </a:pPr>
            <a:endParaRPr lang="en-US" sz="6400" dirty="0" smtClean="0"/>
          </a:p>
          <a:p>
            <a:pPr marL="274320" indent="-274320">
              <a:lnSpc>
                <a:spcPct val="120000"/>
              </a:lnSpc>
              <a:spcBef>
                <a:spcPts val="0"/>
              </a:spcBef>
              <a:spcAft>
                <a:spcPts val="0"/>
              </a:spcAft>
              <a:buNone/>
              <a:defRPr/>
            </a:pPr>
            <a:r>
              <a:rPr lang="en-US" sz="6400" dirty="0" smtClean="0"/>
              <a:t>Total </a:t>
            </a:r>
            <a:r>
              <a:rPr lang="en-US" sz="6400" dirty="0"/>
              <a:t>Program Costs	</a:t>
            </a:r>
            <a:r>
              <a:rPr lang="en-US" sz="6400" dirty="0" smtClean="0"/>
              <a:t>        </a:t>
            </a:r>
            <a:r>
              <a:rPr lang="en-US" sz="6400" dirty="0"/>
              <a:t>114,900</a:t>
            </a:r>
          </a:p>
          <a:p>
            <a:pPr marL="274320" indent="-274320">
              <a:lnSpc>
                <a:spcPct val="120000"/>
              </a:lnSpc>
              <a:spcBef>
                <a:spcPts val="0"/>
              </a:spcBef>
              <a:spcAft>
                <a:spcPts val="0"/>
              </a:spcAft>
              <a:buNone/>
              <a:defRPr/>
            </a:pPr>
            <a:r>
              <a:rPr lang="en-US" sz="6400" dirty="0"/>
              <a:t>Total Supporting </a:t>
            </a:r>
            <a:r>
              <a:rPr lang="en-US" sz="6400" dirty="0" smtClean="0"/>
              <a:t>Costs         </a:t>
            </a:r>
            <a:r>
              <a:rPr lang="en-US" sz="6400" dirty="0"/>
              <a:t>31,850</a:t>
            </a:r>
          </a:p>
          <a:p>
            <a:pPr marL="274320" indent="-274320">
              <a:lnSpc>
                <a:spcPct val="120000"/>
              </a:lnSpc>
              <a:spcBef>
                <a:spcPts val="0"/>
              </a:spcBef>
              <a:spcAft>
                <a:spcPts val="0"/>
              </a:spcAft>
              <a:buNone/>
              <a:defRPr/>
            </a:pPr>
            <a:r>
              <a:rPr lang="en-US" sz="6400" dirty="0"/>
              <a:t>Total Costs		</a:t>
            </a:r>
            <a:r>
              <a:rPr lang="en-US" sz="6400" dirty="0" smtClean="0"/>
              <a:t>         146,750</a:t>
            </a:r>
            <a:endParaRPr lang="en-US" sz="6400" dirty="0"/>
          </a:p>
          <a:p>
            <a:pPr marL="274320" indent="-274320">
              <a:buFont typeface="Wingdings 2"/>
              <a:buChar char=""/>
              <a:defRPr/>
            </a:pPr>
            <a:endParaRPr lang="en-US" dirty="0"/>
          </a:p>
        </p:txBody>
      </p:sp>
    </p:spTree>
    <p:extLst>
      <p:ext uri="{BB962C8B-B14F-4D97-AF65-F5344CB8AC3E}">
        <p14:creationId xmlns:p14="http://schemas.microsoft.com/office/powerpoint/2010/main" val="5425071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Custom 9">
      <a:dk1>
        <a:srgbClr val="304C5B"/>
      </a:dk1>
      <a:lt1>
        <a:sysClr val="window" lastClr="FFFFFF"/>
      </a:lt1>
      <a:dk2>
        <a:srgbClr val="373545"/>
      </a:dk2>
      <a:lt2>
        <a:srgbClr val="DCD8DC"/>
      </a:lt2>
      <a:accent1>
        <a:srgbClr val="7030A0"/>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87</TotalTime>
  <Words>2340</Words>
  <Application>Microsoft Office PowerPoint</Application>
  <PresentationFormat>Widescreen</PresentationFormat>
  <Paragraphs>236</Paragraphs>
  <Slides>40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Calibri</vt:lpstr>
      <vt:lpstr>Corbel</vt:lpstr>
      <vt:lpstr>Wingdings</vt:lpstr>
      <vt:lpstr>Wingdings 2</vt:lpstr>
      <vt:lpstr>Wingdings 3</vt:lpstr>
      <vt:lpstr>Parallax</vt:lpstr>
      <vt:lpstr>FINANCIAL MANAGEMENT SERIES  Three Indispensable Tools for Good Financial Management</vt:lpstr>
      <vt:lpstr>Statement of Functional Expenses</vt:lpstr>
      <vt:lpstr>Statement of Functional Expenses</vt:lpstr>
      <vt:lpstr>How to Classify Expenses</vt:lpstr>
      <vt:lpstr>Program Service Expenses</vt:lpstr>
      <vt:lpstr>Supporting Service Expenses</vt:lpstr>
      <vt:lpstr>How to Classify Expenses</vt:lpstr>
      <vt:lpstr>Allocating Expenses to More than One Category</vt:lpstr>
      <vt:lpstr>Sample: Helpful Organization, Inc. </vt:lpstr>
      <vt:lpstr>Indirect Costs</vt:lpstr>
      <vt:lpstr>Fund Accounting</vt:lpstr>
      <vt:lpstr>Fund Accounting</vt:lpstr>
      <vt:lpstr>CASH FLOW</vt:lpstr>
      <vt:lpstr>Cash Flow</vt:lpstr>
      <vt:lpstr>Statement of Cash Flows - Purpose</vt:lpstr>
      <vt:lpstr>Cash Flow Planning/Budgets</vt:lpstr>
      <vt:lpstr>Cash Flow Projections</vt:lpstr>
      <vt:lpstr>Using the Cash Flow Budget</vt:lpstr>
      <vt:lpstr>Responding to a Negative Cash Flow</vt:lpstr>
      <vt:lpstr>Responding to a Negative Cash Flow </vt:lpstr>
      <vt:lpstr>Cash Flow Budget Formula</vt:lpstr>
      <vt:lpstr>PowerPoint Presentation</vt:lpstr>
      <vt:lpstr>THE AUDIT</vt:lpstr>
      <vt:lpstr>Why Choose an Audit?</vt:lpstr>
      <vt:lpstr>How is an Audit Done?</vt:lpstr>
      <vt:lpstr>Outcomes</vt:lpstr>
      <vt:lpstr>What the Auditor will Need</vt:lpstr>
      <vt:lpstr>Confirmations</vt:lpstr>
      <vt:lpstr>Evidence of Internal Controls</vt:lpstr>
      <vt:lpstr>Documentation</vt:lpstr>
      <vt:lpstr>Documentation (Continued)</vt:lpstr>
      <vt:lpstr>Documentation (Continued)</vt:lpstr>
      <vt:lpstr>Other Materials</vt:lpstr>
      <vt:lpstr>Post Fieldwork</vt:lpstr>
      <vt:lpstr>Audit Product</vt:lpstr>
      <vt:lpstr>Management Letter</vt:lpstr>
      <vt:lpstr>OMB Circular A-133</vt:lpstr>
      <vt:lpstr>What is the Form 990?</vt:lpstr>
      <vt:lpstr>PowerPoint Presentation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MANAGEMENT SERIES Additional Tools</dc:title>
  <dc:creator>Paradiso, Barbara</dc:creator>
  <cp:lastModifiedBy>Paradiso, Barbara</cp:lastModifiedBy>
  <cp:revision>12</cp:revision>
  <dcterms:created xsi:type="dcterms:W3CDTF">2014-09-16T01:50:12Z</dcterms:created>
  <dcterms:modified xsi:type="dcterms:W3CDTF">2014-09-16T03:17:39Z</dcterms:modified>
</cp:coreProperties>
</file>