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8"/>
  </p:notesMasterIdLst>
  <p:sldIdLst>
    <p:sldId id="256" r:id="rId5"/>
    <p:sldId id="267" r:id="rId6"/>
    <p:sldId id="257" r:id="rId7"/>
    <p:sldId id="259" r:id="rId8"/>
    <p:sldId id="262" r:id="rId9"/>
    <p:sldId id="281" r:id="rId10"/>
    <p:sldId id="285" r:id="rId11"/>
    <p:sldId id="270" r:id="rId12"/>
    <p:sldId id="284" r:id="rId13"/>
    <p:sldId id="276" r:id="rId14"/>
    <p:sldId id="286" r:id="rId15"/>
    <p:sldId id="287" r:id="rId16"/>
    <p:sldId id="266" r:id="rId17"/>
  </p:sldIdLst>
  <p:sldSz cx="9144000" cy="5143500" type="screen16x9"/>
  <p:notesSz cx="6858000" cy="9144000"/>
  <p:embeddedFontLst>
    <p:embeddedFont>
      <p:font typeface="Raleway" pitchFamily="2" charset="0"/>
      <p:regular r:id="rId19"/>
      <p:bold r:id="rId20"/>
      <p:italic r:id="rId21"/>
      <p:boldItalic r:id="rId22"/>
    </p:embeddedFont>
    <p:embeddedFont>
      <p:font typeface="Source Sans Pro" panose="020B0503030403020204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2684"/>
    <a:srgbClr val="5E2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660"/>
  </p:normalViewPr>
  <p:slideViewPr>
    <p:cSldViewPr snapToGrid="0">
      <p:cViewPr varScale="1">
        <p:scale>
          <a:sx n="83" d="100"/>
          <a:sy n="83" d="100"/>
        </p:scale>
        <p:origin x="7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6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c785e82f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10c785e82f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0c785e82f3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0c785e82f3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c785e82f3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c785e82f3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c785e82f3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c785e82f3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c785e82f3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c785e82f3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69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c785e82f3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c785e82f3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3399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c785e82f3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c785e82f3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9002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c785e82f3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c785e82f3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9678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c785e82f3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c785e82f3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1473" y="535325"/>
            <a:ext cx="4761050" cy="4072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B8EB-B672-469E-8F3C-0462CBCBA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49" y="526350"/>
            <a:ext cx="7147679" cy="4090800"/>
          </a:xfrm>
        </p:spPr>
        <p:txBody>
          <a:bodyPr>
            <a:normAutofit/>
          </a:bodyPr>
          <a:lstStyle/>
          <a:p>
            <a:r>
              <a:rPr lang="en-US" sz="6000" dirty="0"/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199689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00" dirty="0">
                <a:solidFill>
                  <a:srgbClr val="5E2B97"/>
                </a:solidFill>
              </a:rPr>
              <a:t>Goals (Long-Term)</a:t>
            </a:r>
            <a:endParaRPr sz="4000" dirty="0"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Establish better communication channels</a:t>
            </a:r>
          </a:p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Create neutral brand</a:t>
            </a:r>
          </a:p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Identify effective tracking measures</a:t>
            </a:r>
          </a:p>
          <a:p>
            <a:pPr marL="114300" indent="0">
              <a:buClr>
                <a:schemeClr val="dk2"/>
              </a:buClr>
              <a:buNone/>
            </a:pPr>
            <a:endParaRPr lang="en-US" sz="2800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800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00" dirty="0">
                <a:solidFill>
                  <a:srgbClr val="5E2B97"/>
                </a:solidFill>
              </a:rPr>
              <a:t>Goals (FY25)</a:t>
            </a:r>
            <a:endParaRPr sz="4000" dirty="0"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Memorandum of Understanding</a:t>
            </a:r>
          </a:p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Student Staff Hiring</a:t>
            </a:r>
          </a:p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New Website</a:t>
            </a:r>
          </a:p>
          <a:p>
            <a:pPr marL="114300" indent="0">
              <a:buClr>
                <a:schemeClr val="dk2"/>
              </a:buClr>
              <a:buNone/>
            </a:pPr>
            <a:endParaRPr lang="en-US" sz="2800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7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9764" y="1136874"/>
            <a:ext cx="3099945" cy="286005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E9A549-0BAB-7271-1068-D5673E79194A}"/>
              </a:ext>
            </a:extLst>
          </p:cNvPr>
          <p:cNvSpPr txBox="1"/>
          <p:nvPr/>
        </p:nvSpPr>
        <p:spPr>
          <a:xfrm>
            <a:off x="554291" y="581743"/>
            <a:ext cx="4622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D2684"/>
                </a:solidFill>
              </a:rPr>
              <a:t>Upcoming Events/Projects</a:t>
            </a:r>
          </a:p>
          <a:p>
            <a:endParaRPr lang="en-US" sz="1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All upcoming LGBTQ SRC events can be found via our website (msudenver.edu/lgbtq) or our Instagram (@lgbtq_src_auraria).</a:t>
            </a:r>
            <a:br>
              <a:rPr lang="en-US" sz="1800" dirty="0"/>
            </a:b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We are currently hiring for three student staff positions. Interested students can visit </a:t>
            </a:r>
            <a:r>
              <a:rPr lang="en-US" sz="1800" b="1" dirty="0"/>
              <a:t>tinyurl.com/SRChiring24</a:t>
            </a:r>
            <a:r>
              <a:rPr lang="en-US" sz="1800" dirty="0"/>
              <a:t>.</a:t>
            </a:r>
            <a:br>
              <a:rPr lang="en-US" sz="1800" dirty="0"/>
            </a:b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Fall 2024 Lavender Graduation is Tuesday, 12/4, 5-7pm, in Tivoli 320s. RVSP at </a:t>
            </a:r>
            <a:r>
              <a:rPr lang="en-US" sz="1800" b="1" dirty="0"/>
              <a:t>tinyurl.com/F24LavGrad</a:t>
            </a:r>
            <a:r>
              <a:rPr lang="en-US" sz="1800" dirty="0"/>
              <a:t>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B8EB-B672-469E-8F3C-0462CBCBA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Center Overview</a:t>
            </a:r>
          </a:p>
        </p:txBody>
      </p:sp>
    </p:spTree>
    <p:extLst>
      <p:ext uri="{BB962C8B-B14F-4D97-AF65-F5344CB8AC3E}">
        <p14:creationId xmlns:p14="http://schemas.microsoft.com/office/powerpoint/2010/main" val="122125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252675" y="1683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5E2B97"/>
                </a:solidFill>
              </a:rPr>
              <a:t>Our Focus</a:t>
            </a:r>
            <a:endParaRPr dirty="0">
              <a:solidFill>
                <a:srgbClr val="5E2B97"/>
              </a:solidFill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2"/>
          </p:nvPr>
        </p:nvSpPr>
        <p:spPr>
          <a:xfrm>
            <a:off x="4927100" y="340000"/>
            <a:ext cx="3837000" cy="42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Community</a:t>
            </a:r>
            <a:endParaRPr dirty="0"/>
          </a:p>
          <a:p>
            <a:pPr marL="914400" lvl="1" indent="-3302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dirty="0"/>
              <a:t>Create or encourage opportunities for LGBTQ students to feel connected</a:t>
            </a:r>
          </a:p>
          <a:p>
            <a:pPr lvl="0" indent="-355600">
              <a:lnSpc>
                <a:spcPct val="95000"/>
              </a:lnSpc>
              <a:buSzPts val="2000"/>
            </a:pPr>
            <a:r>
              <a:rPr lang="en-US" dirty="0"/>
              <a:t>Education</a:t>
            </a:r>
          </a:p>
          <a:p>
            <a:pPr lvl="1" indent="-330200">
              <a:lnSpc>
                <a:spcPct val="95000"/>
              </a:lnSpc>
              <a:buSzPts val="1600"/>
            </a:pPr>
            <a:r>
              <a:rPr lang="en-US" dirty="0"/>
              <a:t>Support LGBTQ students in navigating university/community systems and living full lives</a:t>
            </a:r>
          </a:p>
          <a:p>
            <a:pPr lvl="1" indent="-330200">
              <a:lnSpc>
                <a:spcPct val="95000"/>
              </a:lnSpc>
              <a:buSzPts val="1600"/>
            </a:pPr>
            <a:r>
              <a:rPr lang="en-US" dirty="0"/>
              <a:t>Enhance Auraria’s capacity to support LGBTQ students through trainings and workshops</a:t>
            </a:r>
          </a:p>
          <a:p>
            <a:pPr marL="457200" lvl="0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Advocacy</a:t>
            </a:r>
            <a:endParaRPr dirty="0"/>
          </a:p>
          <a:p>
            <a:pPr marL="914400" lvl="1" indent="-3302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dirty="0"/>
              <a:t>Help reduce institutional barriers for LGBTQ students and minimize impact of </a:t>
            </a:r>
            <a:r>
              <a:rPr lang="en-US" dirty="0"/>
              <a:t>homophobia, transphobia, and other forms of bias within university systems</a:t>
            </a:r>
            <a:endParaRPr lang="en" dirty="0"/>
          </a:p>
          <a:p>
            <a:pPr marL="914400" lvl="1" indent="-3302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dirty="0"/>
              <a:t>Maintining consideration for the needs of LGBTQ students in new institutional efforts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1940930" y="538150"/>
            <a:ext cx="2478600" cy="667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Director</a:t>
            </a:r>
            <a:endParaRPr sz="2200"/>
          </a:p>
        </p:txBody>
      </p:sp>
      <p:sp>
        <p:nvSpPr>
          <p:cNvPr id="76" name="Google Shape;76;p16"/>
          <p:cNvSpPr/>
          <p:nvPr/>
        </p:nvSpPr>
        <p:spPr>
          <a:xfrm>
            <a:off x="180890" y="2474588"/>
            <a:ext cx="2478600" cy="667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Student Office Coordinator (hiring)</a:t>
            </a:r>
            <a:endParaRPr sz="1800" dirty="0"/>
          </a:p>
        </p:txBody>
      </p:sp>
      <p:sp>
        <p:nvSpPr>
          <p:cNvPr id="77" name="Google Shape;77;p16"/>
          <p:cNvSpPr/>
          <p:nvPr/>
        </p:nvSpPr>
        <p:spPr>
          <a:xfrm>
            <a:off x="4802279" y="1570050"/>
            <a:ext cx="2478600" cy="667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/>
              <a:t>Assistant Director</a:t>
            </a:r>
            <a:endParaRPr sz="1900" dirty="0"/>
          </a:p>
        </p:txBody>
      </p:sp>
      <p:sp>
        <p:nvSpPr>
          <p:cNvPr id="78" name="Google Shape;78;p16"/>
          <p:cNvSpPr/>
          <p:nvPr/>
        </p:nvSpPr>
        <p:spPr>
          <a:xfrm>
            <a:off x="1420190" y="3723698"/>
            <a:ext cx="2478600" cy="667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Student Marketing Coordinator (hiring)</a:t>
            </a:r>
            <a:endParaRPr sz="1800" dirty="0"/>
          </a:p>
        </p:txBody>
      </p:sp>
      <p:sp>
        <p:nvSpPr>
          <p:cNvPr id="79" name="Google Shape;79;p16"/>
          <p:cNvSpPr/>
          <p:nvPr/>
        </p:nvSpPr>
        <p:spPr>
          <a:xfrm>
            <a:off x="3359430" y="2720950"/>
            <a:ext cx="2478600" cy="667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Student Event Coordinator</a:t>
            </a:r>
            <a:endParaRPr sz="1800" dirty="0"/>
          </a:p>
        </p:txBody>
      </p:sp>
      <p:sp>
        <p:nvSpPr>
          <p:cNvPr id="80" name="Google Shape;80;p16"/>
          <p:cNvSpPr/>
          <p:nvPr/>
        </p:nvSpPr>
        <p:spPr>
          <a:xfrm>
            <a:off x="4940483" y="3687150"/>
            <a:ext cx="2478600" cy="667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Student Marketing Coordinator (hiring)</a:t>
            </a:r>
            <a:endParaRPr sz="1800" dirty="0"/>
          </a:p>
        </p:txBody>
      </p:sp>
      <p:sp>
        <p:nvSpPr>
          <p:cNvPr id="81" name="Google Shape;81;p16"/>
          <p:cNvSpPr/>
          <p:nvPr/>
        </p:nvSpPr>
        <p:spPr>
          <a:xfrm>
            <a:off x="6470880" y="2720950"/>
            <a:ext cx="2478600" cy="667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Student Event Coordinator</a:t>
            </a:r>
            <a:endParaRPr sz="1800" dirty="0"/>
          </a:p>
        </p:txBody>
      </p:sp>
      <p:cxnSp>
        <p:nvCxnSpPr>
          <p:cNvPr id="82" name="Google Shape;82;p16"/>
          <p:cNvCxnSpPr>
            <a:cxnSpLocks/>
            <a:stCxn id="77" idx="2"/>
            <a:endCxn id="79" idx="0"/>
          </p:cNvCxnSpPr>
          <p:nvPr/>
        </p:nvCxnSpPr>
        <p:spPr>
          <a:xfrm flipH="1">
            <a:off x="4598730" y="2237850"/>
            <a:ext cx="1442849" cy="4831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16"/>
          <p:cNvCxnSpPr>
            <a:cxnSpLocks/>
            <a:stCxn id="75" idx="2"/>
            <a:endCxn id="76" idx="0"/>
          </p:cNvCxnSpPr>
          <p:nvPr/>
        </p:nvCxnSpPr>
        <p:spPr>
          <a:xfrm flipH="1">
            <a:off x="1420190" y="1205950"/>
            <a:ext cx="1760040" cy="126863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16"/>
          <p:cNvCxnSpPr>
            <a:cxnSpLocks/>
            <a:stCxn id="75" idx="2"/>
            <a:endCxn id="78" idx="0"/>
          </p:cNvCxnSpPr>
          <p:nvPr/>
        </p:nvCxnSpPr>
        <p:spPr>
          <a:xfrm flipH="1">
            <a:off x="2659490" y="1205950"/>
            <a:ext cx="520740" cy="251774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16"/>
          <p:cNvCxnSpPr>
            <a:stCxn id="75" idx="2"/>
            <a:endCxn id="77" idx="0"/>
          </p:cNvCxnSpPr>
          <p:nvPr/>
        </p:nvCxnSpPr>
        <p:spPr>
          <a:xfrm>
            <a:off x="3180230" y="1205950"/>
            <a:ext cx="2861349" cy="3641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86;p16"/>
          <p:cNvCxnSpPr>
            <a:stCxn id="77" idx="2"/>
            <a:endCxn id="81" idx="0"/>
          </p:cNvCxnSpPr>
          <p:nvPr/>
        </p:nvCxnSpPr>
        <p:spPr>
          <a:xfrm>
            <a:off x="6041579" y="2237850"/>
            <a:ext cx="1668601" cy="4831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" name="Google Shape;87;p16"/>
          <p:cNvCxnSpPr>
            <a:cxnSpLocks/>
            <a:stCxn id="77" idx="2"/>
            <a:endCxn id="80" idx="0"/>
          </p:cNvCxnSpPr>
          <p:nvPr/>
        </p:nvCxnSpPr>
        <p:spPr>
          <a:xfrm>
            <a:off x="6041579" y="2237850"/>
            <a:ext cx="138204" cy="14493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00" dirty="0">
                <a:solidFill>
                  <a:srgbClr val="5E2B97"/>
                </a:solidFill>
              </a:rPr>
              <a:t>FY 24 Accomplishments</a:t>
            </a:r>
            <a:endParaRPr sz="4000" dirty="0"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Completed program review for the LGBTQ Student Resource Center</a:t>
            </a:r>
          </a:p>
          <a:p>
            <a:pPr marL="114300" indent="0">
              <a:buClr>
                <a:schemeClr val="dk2"/>
              </a:buClr>
              <a:buNone/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New office furniture and printer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00" dirty="0">
                <a:solidFill>
                  <a:srgbClr val="5E2B97"/>
                </a:solidFill>
              </a:rPr>
              <a:t>Accessibility and Inclusion</a:t>
            </a:r>
            <a:endParaRPr sz="4000" dirty="0"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Key programming focus</a:t>
            </a:r>
          </a:p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Marketing and promotion processes</a:t>
            </a:r>
          </a:p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Staff hiring</a:t>
            </a:r>
          </a:p>
        </p:txBody>
      </p:sp>
    </p:spTree>
    <p:extLst>
      <p:ext uri="{BB962C8B-B14F-4D97-AF65-F5344CB8AC3E}">
        <p14:creationId xmlns:p14="http://schemas.microsoft.com/office/powerpoint/2010/main" val="399360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00" dirty="0">
                <a:solidFill>
                  <a:srgbClr val="5E2B97"/>
                </a:solidFill>
              </a:rPr>
              <a:t>Measuring Impact</a:t>
            </a:r>
            <a:endParaRPr sz="4000" dirty="0"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Primarily quantitative (event attendance)</a:t>
            </a:r>
          </a:p>
          <a:p>
            <a:pPr>
              <a:buClr>
                <a:schemeClr val="dk2"/>
              </a:buClr>
            </a:pPr>
            <a:endParaRPr lang="en-US" sz="2800" dirty="0">
              <a:solidFill>
                <a:schemeClr val="dk2"/>
              </a:solidFill>
            </a:endParaRPr>
          </a:p>
          <a:p>
            <a:pPr>
              <a:buClr>
                <a:schemeClr val="dk2"/>
              </a:buClr>
            </a:pPr>
            <a:r>
              <a:rPr lang="en-US" sz="2800" dirty="0">
                <a:solidFill>
                  <a:schemeClr val="dk2"/>
                </a:solidFill>
              </a:rPr>
              <a:t>Post-event/survey trials</a:t>
            </a:r>
          </a:p>
          <a:p>
            <a:pPr marL="114300" indent="0">
              <a:buClr>
                <a:schemeClr val="dk2"/>
              </a:buClr>
              <a:buNone/>
            </a:pPr>
            <a:endParaRPr lang="en-US" sz="2800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6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D73D53-0597-0D0C-6688-ECD7DE7B9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52867"/>
              </p:ext>
            </p:extLst>
          </p:nvPr>
        </p:nvGraphicFramePr>
        <p:xfrm>
          <a:off x="311149" y="600795"/>
          <a:ext cx="8521701" cy="3941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6794">
                  <a:extLst>
                    <a:ext uri="{9D8B030D-6E8A-4147-A177-3AD203B41FA5}">
                      <a16:colId xmlns:a16="http://schemas.microsoft.com/office/drawing/2014/main" val="255374981"/>
                    </a:ext>
                  </a:extLst>
                </a:gridCol>
                <a:gridCol w="1602617">
                  <a:extLst>
                    <a:ext uri="{9D8B030D-6E8A-4147-A177-3AD203B41FA5}">
                      <a16:colId xmlns:a16="http://schemas.microsoft.com/office/drawing/2014/main" val="1098608408"/>
                    </a:ext>
                  </a:extLst>
                </a:gridCol>
                <a:gridCol w="902072">
                  <a:extLst>
                    <a:ext uri="{9D8B030D-6E8A-4147-A177-3AD203B41FA5}">
                      <a16:colId xmlns:a16="http://schemas.microsoft.com/office/drawing/2014/main" val="3891262225"/>
                    </a:ext>
                  </a:extLst>
                </a:gridCol>
                <a:gridCol w="1276336">
                  <a:extLst>
                    <a:ext uri="{9D8B030D-6E8A-4147-A177-3AD203B41FA5}">
                      <a16:colId xmlns:a16="http://schemas.microsoft.com/office/drawing/2014/main" val="10886503"/>
                    </a:ext>
                  </a:extLst>
                </a:gridCol>
                <a:gridCol w="1784951">
                  <a:extLst>
                    <a:ext uri="{9D8B030D-6E8A-4147-A177-3AD203B41FA5}">
                      <a16:colId xmlns:a16="http://schemas.microsoft.com/office/drawing/2014/main" val="2822212245"/>
                    </a:ext>
                  </a:extLst>
                </a:gridCol>
                <a:gridCol w="738931">
                  <a:extLst>
                    <a:ext uri="{9D8B030D-6E8A-4147-A177-3AD203B41FA5}">
                      <a16:colId xmlns:a16="http://schemas.microsoft.com/office/drawing/2014/main" val="2234937104"/>
                    </a:ext>
                  </a:extLst>
                </a:gridCol>
              </a:tblGrid>
              <a:tr h="3449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Program</a:t>
                      </a:r>
                      <a:endParaRPr lang="en-US" sz="8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Date</a:t>
                      </a:r>
                      <a:endParaRPr lang="en-US" sz="8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>
                          <a:solidFill>
                            <a:schemeClr val="bg2"/>
                          </a:solidFill>
                          <a:effectLst/>
                        </a:rPr>
                        <a:t>School(s)</a:t>
                      </a:r>
                      <a:endParaRPr lang="en-US" sz="8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>
                          <a:solidFill>
                            <a:schemeClr val="bg2"/>
                          </a:solidFill>
                          <a:effectLst/>
                        </a:rPr>
                        <a:t>Location</a:t>
                      </a:r>
                      <a:endParaRPr lang="en-US" sz="8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>
                          <a:solidFill>
                            <a:schemeClr val="bg2"/>
                          </a:solidFill>
                          <a:effectLst/>
                        </a:rPr>
                        <a:t>Collaborators</a:t>
                      </a:r>
                      <a:endParaRPr lang="en-US" sz="800" b="1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Attendee Count</a:t>
                      </a:r>
                      <a:endParaRPr lang="en-US" sz="8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91581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Gayme with Pride at the SRC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Thursday, August 17, 2023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 (UCD focused)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213, LGBTQ SRC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UCD Student Life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55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40101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 SRC Open House: Pinspiration!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Wednesday, August 30, 2023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213, LGBTQ SRC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51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74456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QTPOC: Queerness in Color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Wednesday, September 27, 2023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213, LGBTQ SRC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836383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Coming Out Day Brunch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Wednesday, October 11, 2023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320BC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45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01438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QTPOC: Healing in Color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Tuesday, October 24, 2023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320BC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78320"/>
                  </a:ext>
                </a:extLst>
              </a:tr>
              <a:tr h="508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Women &amp; Gender Equity Leadership Summit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Friday, November 3, 2023</a:t>
                      </a:r>
                      <a:endParaRPr lang="en-US" sz="800" b="0" i="0" u="none" strike="noStrike" dirty="0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St. Cajetans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UCD WGSS, MSU GITA, Phoenix Center, UCD Student Life, MSU CMEI, CCD SPARC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118</a:t>
                      </a:r>
                      <a:endParaRPr lang="en-US" sz="800" b="0" i="0" u="none" strike="noStrike" dirty="0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854814"/>
                  </a:ext>
                </a:extLst>
              </a:tr>
              <a:tr h="302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Transgender Day of Remembrance: Workshop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Thursday, November 16, 2023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Multicultural Lounge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MSU GITA, UCD WGSS, Phoenix Center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50493"/>
                  </a:ext>
                </a:extLst>
              </a:tr>
              <a:tr h="302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Transgender Day of Remembrance Soiree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Thursday, November 16, 2023</a:t>
                      </a:r>
                      <a:endParaRPr lang="en-US" sz="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440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MSU GITA, UCD WGSS, Phoenix Center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28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81871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Lavender Graduation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Tuesday, December 5, 2023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320ABC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38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187454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Rainbow Rendezvous: An SRC Open House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Thursday, January 18, 2024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213, LGBTQ SRC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MSU CMEI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52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424163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QTPOC: Mugnificent in Color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Thursday, February 22, 2024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542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80514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Queer Skies Ahead: Affirmation Jars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Tuesday, March 5, 2024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440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30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450071"/>
                  </a:ext>
                </a:extLst>
              </a:tr>
              <a:tr h="302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Feminist State of the Union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Wednesday, March 13, 2024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Tivoli 440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800" u="none" strike="noStrike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Phoenix Center, MSU GITA, UCD WGSS</a:t>
                      </a:r>
                      <a:endParaRPr lang="sv-SE" sz="800" b="0" i="0" u="none" strike="noStrike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chemeClr val="bg2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36</a:t>
                      </a:r>
                      <a:endParaRPr lang="en-US" sz="800" b="0" i="0" u="none" strike="noStrike" dirty="0">
                        <a:solidFill>
                          <a:schemeClr val="bg2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094440"/>
                  </a:ext>
                </a:extLst>
              </a:tr>
              <a:tr h="3029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Transgender Day of Visibility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Thursday, March 28, 2024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440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800" u="none" strike="noStrike">
                          <a:solidFill>
                            <a:schemeClr val="bg2"/>
                          </a:solidFill>
                          <a:effectLst/>
                        </a:rPr>
                        <a:t>Phoenix Center, MSU GITA, UCD WGSS</a:t>
                      </a:r>
                      <a:endParaRPr lang="sv-SE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47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16248"/>
                  </a:ext>
                </a:extLst>
              </a:tr>
              <a:tr h="1695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QTPOC: Queeraoke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Wednesday, April 24, 2024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440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MSU GITA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25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478918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Lavender Graduation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Monday, April 29, 2024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All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Tivoli 320ABC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73</a:t>
                      </a:r>
                      <a:endParaRPr lang="en-US" sz="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09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263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16E7858-5507-CB01-CDCF-B503A3961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740846"/>
              </p:ext>
            </p:extLst>
          </p:nvPr>
        </p:nvGraphicFramePr>
        <p:xfrm>
          <a:off x="1689100" y="792480"/>
          <a:ext cx="5765800" cy="3558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7946">
                  <a:extLst>
                    <a:ext uri="{9D8B030D-6E8A-4147-A177-3AD203B41FA5}">
                      <a16:colId xmlns:a16="http://schemas.microsoft.com/office/drawing/2014/main" val="3567822787"/>
                    </a:ext>
                  </a:extLst>
                </a:gridCol>
                <a:gridCol w="2197854">
                  <a:extLst>
                    <a:ext uri="{9D8B030D-6E8A-4147-A177-3AD203B41FA5}">
                      <a16:colId xmlns:a16="http://schemas.microsoft.com/office/drawing/2014/main" val="162875882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LGBTQ SRC - Annual Budget Estimate (FY24)</a:t>
                      </a:r>
                      <a:endParaRPr lang="en-US" sz="18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563983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Funding/Revenue</a:t>
                      </a:r>
                      <a:endParaRPr lang="en-US" sz="1800" b="0" i="1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784571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MSUD Funding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chemeClr val="bg2"/>
                          </a:solidFill>
                          <a:effectLst/>
                        </a:rPr>
                        <a:t>$147,563.00 </a:t>
                      </a:r>
                      <a:endParaRPr lang="en-US" sz="1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07218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UCD Funding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$38,709.00 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408955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CCD Funding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$15,000.00 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90144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2"/>
                          </a:solidFill>
                          <a:effectLst/>
                        </a:rPr>
                        <a:t>Funding/Revenue Total</a:t>
                      </a:r>
                      <a:endParaRPr lang="en-US" sz="1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chemeClr val="bg2"/>
                          </a:solidFill>
                          <a:effectLst/>
                        </a:rPr>
                        <a:t>$201,272.00 </a:t>
                      </a:r>
                      <a:endParaRPr lang="en-US" sz="1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31697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Expenses</a:t>
                      </a:r>
                      <a:endParaRPr lang="en-US" sz="1800" b="0" i="1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200209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2"/>
                          </a:solidFill>
                          <a:effectLst/>
                        </a:rPr>
                        <a:t>FTE Salaries + benefits</a:t>
                      </a:r>
                      <a:endParaRPr lang="en-US" sz="1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$165,208.00 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49494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2"/>
                          </a:solidFill>
                          <a:effectLst/>
                        </a:rPr>
                        <a:t>Student Staff Pay</a:t>
                      </a:r>
                      <a:endParaRPr lang="en-US" sz="1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$72,000.00 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007562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2"/>
                          </a:solidFill>
                          <a:effectLst/>
                        </a:rPr>
                        <a:t>Other (Supplies for Office &amp; Events)</a:t>
                      </a:r>
                      <a:endParaRPr lang="en-US" sz="1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$20,000.00 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14325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2"/>
                          </a:solidFill>
                          <a:effectLst/>
                        </a:rPr>
                        <a:t>Expense Total</a:t>
                      </a:r>
                      <a:endParaRPr lang="en-US" sz="1800" b="0" i="0" u="none" strike="noStrike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bg2"/>
                          </a:solidFill>
                          <a:effectLst/>
                        </a:rPr>
                        <a:t>$257,208.00 </a:t>
                      </a:r>
                      <a:endParaRPr lang="en-US" sz="18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237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011712"/>
      </p:ext>
    </p:extLst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0cb9ba-817a-478c-b893-a05d3033a176">
      <Terms xmlns="http://schemas.microsoft.com/office/infopath/2007/PartnerControls"/>
    </lcf76f155ced4ddcb4097134ff3c332f>
    <TaxCatchAll xmlns="80d4a1a5-ff20-4541-a847-30610996df4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86CD820C6A448A61BA7333289AD5B" ma:contentTypeVersion="18" ma:contentTypeDescription="Create a new document." ma:contentTypeScope="" ma:versionID="1f7a062dd286b1e03ed5be3b1a6f9bd9">
  <xsd:schema xmlns:xsd="http://www.w3.org/2001/XMLSchema" xmlns:xs="http://www.w3.org/2001/XMLSchema" xmlns:p="http://schemas.microsoft.com/office/2006/metadata/properties" xmlns:ns2="630cb9ba-817a-478c-b893-a05d3033a176" xmlns:ns3="80d4a1a5-ff20-4541-a847-30610996df42" targetNamespace="http://schemas.microsoft.com/office/2006/metadata/properties" ma:root="true" ma:fieldsID="fec534945b7e940ae1ecf03321fcd4b1" ns2:_="" ns3:_="">
    <xsd:import namespace="630cb9ba-817a-478c-b893-a05d3033a176"/>
    <xsd:import namespace="80d4a1a5-ff20-4541-a847-30610996df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cb9ba-817a-478c-b893-a05d3033a1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7310ada-04f1-49d1-83c9-5a60708465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d4a1a5-ff20-4541-a847-30610996df4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0744e83-4cec-43dc-a07c-a3e39ee1696f}" ma:internalName="TaxCatchAll" ma:showField="CatchAllData" ma:web="80d4a1a5-ff20-4541-a847-30610996df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D73F5D-366D-4AB6-BB13-22333DDC2F26}">
  <ds:schemaRefs>
    <ds:schemaRef ds:uri="http://schemas.microsoft.com/office/2006/metadata/properties"/>
    <ds:schemaRef ds:uri="http://schemas.microsoft.com/office/infopath/2007/PartnerControls"/>
    <ds:schemaRef ds:uri="32e21d25-d70d-4152-a7a8-d2ad0608bb62"/>
  </ds:schemaRefs>
</ds:datastoreItem>
</file>

<file path=customXml/itemProps2.xml><?xml version="1.0" encoding="utf-8"?>
<ds:datastoreItem xmlns:ds="http://schemas.openxmlformats.org/officeDocument/2006/customXml" ds:itemID="{53E9895D-E8B1-4567-91BD-A764107C02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EB468E-9916-4869-A090-1311E97FA7E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636</Words>
  <Application>Microsoft Office PowerPoint</Application>
  <PresentationFormat>On-screen Show (16:9)</PresentationFormat>
  <Paragraphs>175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Source Sans Pro</vt:lpstr>
      <vt:lpstr>Arial</vt:lpstr>
      <vt:lpstr>Raleway</vt:lpstr>
      <vt:lpstr>Plum</vt:lpstr>
      <vt:lpstr>PowerPoint Presentation</vt:lpstr>
      <vt:lpstr>Center Overview</vt:lpstr>
      <vt:lpstr>Our Focus</vt:lpstr>
      <vt:lpstr>PowerPoint Presentation</vt:lpstr>
      <vt:lpstr>FY 24 Accomplishments</vt:lpstr>
      <vt:lpstr>Accessibility and Inclusion</vt:lpstr>
      <vt:lpstr>Measuring Impact</vt:lpstr>
      <vt:lpstr>PowerPoint Presentation</vt:lpstr>
      <vt:lpstr>PowerPoint Presentation</vt:lpstr>
      <vt:lpstr>Goals</vt:lpstr>
      <vt:lpstr>Goals (Long-Term)</vt:lpstr>
      <vt:lpstr>Goals (FY25)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Tyrell Allen</dc:creator>
  <cp:lastModifiedBy>Tyrell Allen</cp:lastModifiedBy>
  <cp:revision>14</cp:revision>
  <dcterms:modified xsi:type="dcterms:W3CDTF">2024-10-31T23:09:26Z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0x010100DD286CD820C6A448A61BA7333289AD5B</vt:lpwstr>
  </property>
  <property fmtid="{D5CDD505-2E9C-101B-9397-08002B2CF9AE}" pid="3" name="MediaServiceImageTags">
    <vt:lpwstr/>
  </property>
</Properties>
</file>